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notesMasterIdLst>
    <p:notesMasterId r:id="rId30"/>
  </p:notesMasterIdLst>
  <p:sldIdLst>
    <p:sldId id="2134805918" r:id="rId5"/>
    <p:sldId id="2134805919" r:id="rId6"/>
    <p:sldId id="2134805920" r:id="rId7"/>
    <p:sldId id="2134805930" r:id="rId8"/>
    <p:sldId id="2134805931" r:id="rId9"/>
    <p:sldId id="2134805934" r:id="rId10"/>
    <p:sldId id="267" r:id="rId11"/>
    <p:sldId id="270" r:id="rId12"/>
    <p:sldId id="268" r:id="rId13"/>
    <p:sldId id="269" r:id="rId14"/>
    <p:sldId id="271" r:id="rId15"/>
    <p:sldId id="2134805932" r:id="rId16"/>
    <p:sldId id="2134805935" r:id="rId17"/>
    <p:sldId id="258" r:id="rId18"/>
    <p:sldId id="2134805933" r:id="rId19"/>
    <p:sldId id="2134805936" r:id="rId20"/>
    <p:sldId id="2134805937" r:id="rId21"/>
    <p:sldId id="2134805938" r:id="rId22"/>
    <p:sldId id="262" r:id="rId23"/>
    <p:sldId id="263" r:id="rId24"/>
    <p:sldId id="264" r:id="rId25"/>
    <p:sldId id="265" r:id="rId26"/>
    <p:sldId id="266" r:id="rId27"/>
    <p:sldId id="261" r:id="rId28"/>
    <p:sldId id="27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41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4930" autoAdjust="0"/>
  </p:normalViewPr>
  <p:slideViewPr>
    <p:cSldViewPr snapToGrid="0">
      <p:cViewPr varScale="1">
        <p:scale>
          <a:sx n="48" d="100"/>
          <a:sy n="48" d="100"/>
        </p:scale>
        <p:origin x="117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E3490-BCEE-4B8F-8515-784BD2FE65F6}"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C6910E-818A-42BC-B76F-0F5BF09033BE}" type="slidenum">
              <a:rPr lang="en-US" smtClean="0"/>
              <a:t>‹#›</a:t>
            </a:fld>
            <a:endParaRPr lang="en-US"/>
          </a:p>
        </p:txBody>
      </p:sp>
    </p:spTree>
    <p:extLst>
      <p:ext uri="{BB962C8B-B14F-4D97-AF65-F5344CB8AC3E}">
        <p14:creationId xmlns:p14="http://schemas.microsoft.com/office/powerpoint/2010/main" val="2086029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1</a:t>
            </a:fld>
            <a:endParaRPr lang="en-US"/>
          </a:p>
        </p:txBody>
      </p:sp>
    </p:spTree>
    <p:extLst>
      <p:ext uri="{BB962C8B-B14F-4D97-AF65-F5344CB8AC3E}">
        <p14:creationId xmlns:p14="http://schemas.microsoft.com/office/powerpoint/2010/main" val="597280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walk through an example of building a circuit. Start with the battery, which is a power source for many of the car’s systems .</a:t>
            </a:r>
          </a:p>
        </p:txBody>
      </p:sp>
      <p:sp>
        <p:nvSpPr>
          <p:cNvPr id="4" name="Slide Number Placeholder 3"/>
          <p:cNvSpPr>
            <a:spLocks noGrp="1"/>
          </p:cNvSpPr>
          <p:nvPr>
            <p:ph type="sldNum" sz="quarter" idx="5"/>
          </p:nvPr>
        </p:nvSpPr>
        <p:spPr/>
        <p:txBody>
          <a:bodyPr/>
          <a:lstStyle/>
          <a:p>
            <a:fld id="{29C6910E-818A-42BC-B76F-0F5BF09033BE}" type="slidenum">
              <a:rPr lang="en-US" smtClean="0"/>
              <a:t>19</a:t>
            </a:fld>
            <a:endParaRPr lang="en-US"/>
          </a:p>
        </p:txBody>
      </p:sp>
    </p:spTree>
    <p:extLst>
      <p:ext uri="{BB962C8B-B14F-4D97-AF65-F5344CB8AC3E}">
        <p14:creationId xmlns:p14="http://schemas.microsoft.com/office/powerpoint/2010/main" val="2540103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Terminal 31 is ground. As we learned before, ground is a reference point to measure voltages and also a viable path for the current to take in cases of overcurrent.</a:t>
            </a:r>
          </a:p>
        </p:txBody>
      </p:sp>
      <p:sp>
        <p:nvSpPr>
          <p:cNvPr id="4" name="Slide Number Placeholder 3"/>
          <p:cNvSpPr>
            <a:spLocks noGrp="1"/>
          </p:cNvSpPr>
          <p:nvPr>
            <p:ph type="sldNum" sz="quarter" idx="5"/>
          </p:nvPr>
        </p:nvSpPr>
        <p:spPr/>
        <p:txBody>
          <a:bodyPr/>
          <a:lstStyle/>
          <a:p>
            <a:fld id="{29C6910E-818A-42BC-B76F-0F5BF09033BE}" type="slidenum">
              <a:rPr lang="en-US" smtClean="0"/>
              <a:t>20</a:t>
            </a:fld>
            <a:endParaRPr lang="en-US"/>
          </a:p>
        </p:txBody>
      </p:sp>
    </p:spTree>
    <p:extLst>
      <p:ext uri="{BB962C8B-B14F-4D97-AF65-F5344CB8AC3E}">
        <p14:creationId xmlns:p14="http://schemas.microsoft.com/office/powerpoint/2010/main" val="2428677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know that terminal 30 is connected right to the battery, as it helps power systems that should be running all the time, not just when the ignition is turned on</a:t>
            </a:r>
          </a:p>
        </p:txBody>
      </p:sp>
      <p:sp>
        <p:nvSpPr>
          <p:cNvPr id="4" name="Slide Number Placeholder 3"/>
          <p:cNvSpPr>
            <a:spLocks noGrp="1"/>
          </p:cNvSpPr>
          <p:nvPr>
            <p:ph type="sldNum" sz="quarter" idx="5"/>
          </p:nvPr>
        </p:nvSpPr>
        <p:spPr/>
        <p:txBody>
          <a:bodyPr/>
          <a:lstStyle/>
          <a:p>
            <a:fld id="{29C6910E-818A-42BC-B76F-0F5BF09033BE}" type="slidenum">
              <a:rPr lang="en-US" smtClean="0"/>
              <a:t>21</a:t>
            </a:fld>
            <a:endParaRPr lang="en-US"/>
          </a:p>
        </p:txBody>
      </p:sp>
    </p:spTree>
    <p:extLst>
      <p:ext uri="{BB962C8B-B14F-4D97-AF65-F5344CB8AC3E}">
        <p14:creationId xmlns:p14="http://schemas.microsoft.com/office/powerpoint/2010/main" val="2402561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Terminal 30B provides continuous power to essential systems of the car</a:t>
            </a:r>
          </a:p>
        </p:txBody>
      </p:sp>
      <p:sp>
        <p:nvSpPr>
          <p:cNvPr id="4" name="Slide Number Placeholder 3"/>
          <p:cNvSpPr>
            <a:spLocks noGrp="1"/>
          </p:cNvSpPr>
          <p:nvPr>
            <p:ph type="sldNum" sz="quarter" idx="5"/>
          </p:nvPr>
        </p:nvSpPr>
        <p:spPr/>
        <p:txBody>
          <a:bodyPr/>
          <a:lstStyle/>
          <a:p>
            <a:fld id="{29C6910E-818A-42BC-B76F-0F5BF09033BE}" type="slidenum">
              <a:rPr lang="en-US" smtClean="0"/>
              <a:t>22</a:t>
            </a:fld>
            <a:endParaRPr lang="en-US"/>
          </a:p>
        </p:txBody>
      </p:sp>
    </p:spTree>
    <p:extLst>
      <p:ext uri="{BB962C8B-B14F-4D97-AF65-F5344CB8AC3E}">
        <p14:creationId xmlns:p14="http://schemas.microsoft.com/office/powerpoint/2010/main" val="3562036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30F is similar but it switches off in the event of a fault, thus mitigating damage to the components</a:t>
            </a:r>
          </a:p>
        </p:txBody>
      </p:sp>
      <p:sp>
        <p:nvSpPr>
          <p:cNvPr id="4" name="Slide Number Placeholder 3"/>
          <p:cNvSpPr>
            <a:spLocks noGrp="1"/>
          </p:cNvSpPr>
          <p:nvPr>
            <p:ph type="sldNum" sz="quarter" idx="5"/>
          </p:nvPr>
        </p:nvSpPr>
        <p:spPr/>
        <p:txBody>
          <a:bodyPr/>
          <a:lstStyle/>
          <a:p>
            <a:fld id="{29C6910E-818A-42BC-B76F-0F5BF09033BE}" type="slidenum">
              <a:rPr lang="en-US" smtClean="0"/>
              <a:t>23</a:t>
            </a:fld>
            <a:endParaRPr lang="en-US"/>
          </a:p>
        </p:txBody>
      </p:sp>
    </p:spTree>
    <p:extLst>
      <p:ext uri="{BB962C8B-B14F-4D97-AF65-F5344CB8AC3E}">
        <p14:creationId xmlns:p14="http://schemas.microsoft.com/office/powerpoint/2010/main" val="2069659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add 15, which supplies power to certain systems when the ignition is switched on</a:t>
            </a:r>
          </a:p>
          <a:p>
            <a:r>
              <a:rPr lang="en-US" dirty="0"/>
              <a:t>15N powers systems that are necessary when the vehicle is actually being driven</a:t>
            </a:r>
          </a:p>
        </p:txBody>
      </p:sp>
      <p:sp>
        <p:nvSpPr>
          <p:cNvPr id="4" name="Slide Number Placeholder 3"/>
          <p:cNvSpPr>
            <a:spLocks noGrp="1"/>
          </p:cNvSpPr>
          <p:nvPr>
            <p:ph type="sldNum" sz="quarter" idx="5"/>
          </p:nvPr>
        </p:nvSpPr>
        <p:spPr/>
        <p:txBody>
          <a:bodyPr/>
          <a:lstStyle/>
          <a:p>
            <a:fld id="{29C6910E-818A-42BC-B76F-0F5BF09033BE}" type="slidenum">
              <a:rPr lang="en-US" smtClean="0"/>
              <a:t>24</a:t>
            </a:fld>
            <a:endParaRPr lang="en-US"/>
          </a:p>
        </p:txBody>
      </p:sp>
    </p:spTree>
    <p:extLst>
      <p:ext uri="{BB962C8B-B14F-4D97-AF65-F5344CB8AC3E}">
        <p14:creationId xmlns:p14="http://schemas.microsoft.com/office/powerpoint/2010/main" val="203705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an example of a fuse box</a:t>
            </a:r>
          </a:p>
        </p:txBody>
      </p:sp>
      <p:sp>
        <p:nvSpPr>
          <p:cNvPr id="4" name="Slide Number Placeholder 3"/>
          <p:cNvSpPr>
            <a:spLocks noGrp="1"/>
          </p:cNvSpPr>
          <p:nvPr>
            <p:ph type="sldNum" sz="quarter" idx="5"/>
          </p:nvPr>
        </p:nvSpPr>
        <p:spPr/>
        <p:txBody>
          <a:bodyPr/>
          <a:lstStyle/>
          <a:p>
            <a:fld id="{29C6910E-818A-42BC-B76F-0F5BF09033BE}" type="slidenum">
              <a:rPr lang="en-US" smtClean="0"/>
              <a:t>25</a:t>
            </a:fld>
            <a:endParaRPr lang="en-US"/>
          </a:p>
        </p:txBody>
      </p:sp>
    </p:spTree>
    <p:extLst>
      <p:ext uri="{BB962C8B-B14F-4D97-AF65-F5344CB8AC3E}">
        <p14:creationId xmlns:p14="http://schemas.microsoft.com/office/powerpoint/2010/main" val="2369905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Can relate current to water flow as an analogy</a:t>
            </a:r>
          </a:p>
          <a:p>
            <a:pPr marL="171450" indent="-171450">
              <a:buFontTx/>
              <a:buChar char="-"/>
            </a:pPr>
            <a:r>
              <a:rPr lang="en-US" dirty="0">
                <a:ea typeface="Calibri"/>
                <a:cs typeface="Calibri"/>
              </a:rPr>
              <a:t>Current – flow of water, how much water is flowing per unit time</a:t>
            </a:r>
          </a:p>
          <a:p>
            <a:pPr marL="171450" indent="-171450">
              <a:buFontTx/>
              <a:buChar char="-"/>
            </a:pPr>
            <a:r>
              <a:rPr lang="en-US" dirty="0">
                <a:ea typeface="Calibri"/>
                <a:cs typeface="Calibri"/>
              </a:rPr>
              <a:t>Voltage – the pressure of the water, higher voltage is like higher pressure</a:t>
            </a:r>
          </a:p>
          <a:p>
            <a:pPr marL="171450" indent="-171450">
              <a:buFontTx/>
              <a:buChar char="-"/>
            </a:pPr>
            <a:r>
              <a:rPr lang="en-US" dirty="0">
                <a:ea typeface="Calibri"/>
                <a:cs typeface="Calibri"/>
              </a:rPr>
              <a:t>Resistance – narrowness of the pipe that the water is flowing through. The narrower the pipe, the higher the resistance, preventing from the water from flowing as fast</a:t>
            </a:r>
          </a:p>
          <a:p>
            <a:pPr marL="171450" indent="-171450">
              <a:buFontTx/>
              <a:buChar char="-"/>
            </a:pPr>
            <a:endParaRPr lang="en-US" dirty="0">
              <a:ea typeface="Calibri"/>
              <a:cs typeface="Calibri"/>
            </a:endParaRPr>
          </a:p>
          <a:p>
            <a:pPr marL="171450" indent="-171450">
              <a:buFontTx/>
              <a:buChar char="-"/>
            </a:pPr>
            <a:r>
              <a:rPr lang="en-US" dirty="0">
                <a:ea typeface="Calibri"/>
                <a:cs typeface="Calibri"/>
              </a:rPr>
              <a:t>How they relate to one another</a:t>
            </a:r>
          </a:p>
          <a:p>
            <a:pPr marL="628650" lvl="1" indent="-171450">
              <a:buFontTx/>
              <a:buChar char="-"/>
            </a:pPr>
            <a:r>
              <a:rPr lang="en-US" dirty="0">
                <a:ea typeface="Calibri"/>
                <a:cs typeface="Calibri"/>
              </a:rPr>
              <a:t>If you have high pressure (high voltage) and a very wide pipe (low resistance), the current will be high</a:t>
            </a:r>
          </a:p>
          <a:p>
            <a:pPr marL="628650" lvl="1" indent="-171450">
              <a:buFontTx/>
              <a:buChar char="-"/>
            </a:pPr>
            <a:r>
              <a:rPr lang="en-US" dirty="0">
                <a:ea typeface="Calibri"/>
                <a:cs typeface="Calibri"/>
              </a:rPr>
              <a:t>If you make the pipe more narrow (increase resistance) current will decrease</a:t>
            </a:r>
          </a:p>
          <a:p>
            <a:pPr marL="628650" lvl="1" indent="-171450">
              <a:buFontTx/>
              <a:buChar char="-"/>
            </a:pPr>
            <a:r>
              <a:rPr lang="en-US" dirty="0">
                <a:ea typeface="Calibri"/>
                <a:cs typeface="Calibri"/>
              </a:rPr>
              <a:t>By rearranging the formula to I =  V/R, it might be easier to visualize the relationship between the three. This shows us that voltage and current proportional to one another but current and resistance are inversely proportional</a:t>
            </a:r>
          </a:p>
          <a:p>
            <a:pPr marL="628650" lvl="1" indent="-171450">
              <a:buFontTx/>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4</a:t>
            </a:fld>
            <a:endParaRPr lang="en-US"/>
          </a:p>
        </p:txBody>
      </p:sp>
    </p:spTree>
    <p:extLst>
      <p:ext uri="{BB962C8B-B14F-4D97-AF65-F5344CB8AC3E}">
        <p14:creationId xmlns:p14="http://schemas.microsoft.com/office/powerpoint/2010/main" val="268691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6</a:t>
            </a:fld>
            <a:endParaRPr lang="en-US"/>
          </a:p>
        </p:txBody>
      </p:sp>
    </p:spTree>
    <p:extLst>
      <p:ext uri="{BB962C8B-B14F-4D97-AF65-F5344CB8AC3E}">
        <p14:creationId xmlns:p14="http://schemas.microsoft.com/office/powerpoint/2010/main" val="268691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E3E3E3"/>
                </a:solidFill>
                <a:effectLst/>
                <a:latin typeface="Google Sans"/>
              </a:rPr>
              <a:t>Battery:</a:t>
            </a:r>
            <a:r>
              <a:rPr lang="en-US" b="0" i="0" dirty="0">
                <a:solidFill>
                  <a:srgbClr val="E3E3E3"/>
                </a:solidFill>
                <a:effectLst/>
                <a:latin typeface="Google Sans"/>
              </a:rPr>
              <a:t> Stores and supplies electrical energy, like a AA battery or car battery.</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Open Switch:</a:t>
            </a:r>
            <a:r>
              <a:rPr lang="en-US" b="0" i="0" dirty="0">
                <a:solidFill>
                  <a:srgbClr val="E3E3E3"/>
                </a:solidFill>
                <a:effectLst/>
                <a:latin typeface="Google Sans"/>
              </a:rPr>
              <a:t> Interrupts the flow of current in a circuit, like a light switch in the "off" position.</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Motor:</a:t>
            </a:r>
            <a:r>
              <a:rPr lang="en-US" b="0" i="0" dirty="0">
                <a:solidFill>
                  <a:srgbClr val="E3E3E3"/>
                </a:solidFill>
                <a:effectLst/>
                <a:latin typeface="Google Sans"/>
              </a:rPr>
              <a:t> Converts electrical energy into mechanical motion, like the motor that spins a fan.</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Sensor:</a:t>
            </a:r>
            <a:r>
              <a:rPr lang="en-US" b="0" i="0" dirty="0">
                <a:solidFill>
                  <a:srgbClr val="E3E3E3"/>
                </a:solidFill>
                <a:effectLst/>
                <a:latin typeface="Google Sans"/>
              </a:rPr>
              <a:t> Detects physical or environmental changes and converts them into electrical signals, like a temperature sensor.</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Ground:</a:t>
            </a:r>
            <a:r>
              <a:rPr lang="en-US" b="0" i="0" dirty="0">
                <a:solidFill>
                  <a:srgbClr val="E3E3E3"/>
                </a:solidFill>
                <a:effectLst/>
                <a:latin typeface="Google Sans"/>
              </a:rPr>
              <a:t> A reference point from which voltages in a circuit are measured</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Connected:</a:t>
            </a:r>
            <a:r>
              <a:rPr lang="en-US" b="0" i="0" dirty="0">
                <a:solidFill>
                  <a:srgbClr val="E3E3E3"/>
                </a:solidFill>
                <a:effectLst/>
                <a:latin typeface="Google Sans"/>
              </a:rPr>
              <a:t> Two components are electrically joined, allowing current to flow between them.</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Light:</a:t>
            </a:r>
            <a:r>
              <a:rPr lang="en-US" b="0" i="0" dirty="0">
                <a:solidFill>
                  <a:srgbClr val="E3E3E3"/>
                </a:solidFill>
                <a:effectLst/>
                <a:latin typeface="Google Sans"/>
              </a:rPr>
              <a:t> An electrical device that produces visible light, like an LED or incandescent bulb.</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Solenoid:</a:t>
            </a:r>
            <a:r>
              <a:rPr lang="en-US" b="0" i="0" dirty="0">
                <a:solidFill>
                  <a:srgbClr val="E3E3E3"/>
                </a:solidFill>
                <a:effectLst/>
                <a:latin typeface="Google Sans"/>
              </a:rPr>
              <a:t> An electromagnet that converts electrical energy into a pulling or pushing force, often used to activate switches or valves.</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Fuse:</a:t>
            </a:r>
            <a:r>
              <a:rPr lang="en-US" b="0" i="0" dirty="0">
                <a:solidFill>
                  <a:srgbClr val="E3E3E3"/>
                </a:solidFill>
                <a:effectLst/>
                <a:latin typeface="Google Sans"/>
              </a:rPr>
              <a:t> A safety device that melts or breaks if too much current flows through it, protecting the circuit from damage.</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No connection:</a:t>
            </a:r>
            <a:r>
              <a:rPr lang="en-US" b="0" i="0" dirty="0">
                <a:solidFill>
                  <a:srgbClr val="E3E3E3"/>
                </a:solidFill>
                <a:effectLst/>
                <a:latin typeface="Google Sans"/>
              </a:rPr>
              <a:t> Two components are not electrically joined and current cannot flow between them.</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Transistor:</a:t>
            </a:r>
            <a:r>
              <a:rPr lang="en-US" b="0" i="0" dirty="0">
                <a:solidFill>
                  <a:srgbClr val="E3E3E3"/>
                </a:solidFill>
                <a:effectLst/>
                <a:latin typeface="Google Sans"/>
              </a:rPr>
              <a:t> A semiconductor device that can amplify or switch electronic signals.</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Capacitor:</a:t>
            </a:r>
            <a:r>
              <a:rPr lang="en-US" b="0" i="0" dirty="0">
                <a:solidFill>
                  <a:srgbClr val="E3E3E3"/>
                </a:solidFill>
                <a:effectLst/>
                <a:latin typeface="Google Sans"/>
              </a:rPr>
              <a:t> Stores electrical energy in an electric field, often used for temporary power storage or signal filtering.</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Closed Switch:</a:t>
            </a:r>
            <a:r>
              <a:rPr lang="en-US" b="0" i="0" dirty="0">
                <a:solidFill>
                  <a:srgbClr val="E3E3E3"/>
                </a:solidFill>
                <a:effectLst/>
                <a:latin typeface="Google Sans"/>
              </a:rPr>
              <a:t> Completes the circuit and allows current to flow, like a light switch in the "on" position.</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Connector:</a:t>
            </a:r>
            <a:r>
              <a:rPr lang="en-US" b="0" i="0" dirty="0">
                <a:solidFill>
                  <a:srgbClr val="E3E3E3"/>
                </a:solidFill>
                <a:effectLst/>
                <a:latin typeface="Google Sans"/>
              </a:rPr>
              <a:t> Provides a physical and electrical connection between components, like a plug and socket.</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Variable Resistor:</a:t>
            </a:r>
            <a:r>
              <a:rPr lang="en-US" b="0" i="0" dirty="0">
                <a:solidFill>
                  <a:srgbClr val="E3E3E3"/>
                </a:solidFill>
                <a:effectLst/>
                <a:latin typeface="Google Sans"/>
              </a:rPr>
              <a:t> A resistor with adjustable resistance, allowing control over current flow, like a volume knob.</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Diode:</a:t>
            </a:r>
            <a:r>
              <a:rPr lang="en-US" b="0" i="0" dirty="0">
                <a:solidFill>
                  <a:srgbClr val="E3E3E3"/>
                </a:solidFill>
                <a:effectLst/>
                <a:latin typeface="Google Sans"/>
              </a:rPr>
              <a:t> Allows current to flow in one direction only, like a one-way valve for electricity.</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Circuit Breaker:</a:t>
            </a:r>
            <a:r>
              <a:rPr lang="en-US" b="0" i="0" dirty="0">
                <a:solidFill>
                  <a:srgbClr val="E3E3E3"/>
                </a:solidFill>
                <a:effectLst/>
                <a:latin typeface="Google Sans"/>
              </a:rPr>
              <a:t> A reusable safety device that automatically interrupts current flow if it exceeds a certain level.</a:t>
            </a:r>
            <a:endParaRPr lang="en-US" b="0" i="0">
              <a:solidFill>
                <a:srgbClr val="E3E3E3"/>
              </a:solidFill>
              <a:effectLst/>
              <a:latin typeface="Google Sans"/>
            </a:endParaRPr>
          </a:p>
          <a:p>
            <a:pPr algn="l">
              <a:buFont typeface="Arial" panose="020B0604020202020204" pitchFamily="34" charset="0"/>
              <a:buChar char="•"/>
            </a:pPr>
            <a:r>
              <a:rPr lang="en-US" b="1" i="0" dirty="0" err="1">
                <a:solidFill>
                  <a:srgbClr val="E3E3E3"/>
                </a:solidFill>
                <a:effectLst/>
                <a:latin typeface="Google Sans"/>
              </a:rPr>
              <a:t>Thermo</a:t>
            </a:r>
            <a:r>
              <a:rPr lang="en-US" b="1" i="0" dirty="0">
                <a:solidFill>
                  <a:srgbClr val="E3E3E3"/>
                </a:solidFill>
                <a:effectLst/>
                <a:latin typeface="Google Sans"/>
              </a:rPr>
              <a:t> Switch:</a:t>
            </a:r>
            <a:r>
              <a:rPr lang="en-US" b="0" i="0" dirty="0">
                <a:solidFill>
                  <a:srgbClr val="E3E3E3"/>
                </a:solidFill>
                <a:effectLst/>
                <a:latin typeface="Google Sans"/>
              </a:rPr>
              <a:t> A switch that turns on or off based on temperature changes</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Resistor:</a:t>
            </a:r>
            <a:r>
              <a:rPr lang="en-US" b="0" i="0" dirty="0">
                <a:solidFill>
                  <a:srgbClr val="E3E3E3"/>
                </a:solidFill>
                <a:effectLst/>
                <a:latin typeface="Google Sans"/>
              </a:rPr>
              <a:t> Opposes the flow of current in a circuit, limiting current and controlling voltage, like a dimmer switch for LEDs.</a:t>
            </a:r>
            <a:endParaRPr lang="en-US" b="0" i="0">
              <a:solidFill>
                <a:srgbClr val="E3E3E3"/>
              </a:solidFill>
              <a:effectLst/>
              <a:latin typeface="Google Sans"/>
            </a:endParaRPr>
          </a:p>
          <a:p>
            <a:pPr algn="l">
              <a:buFont typeface="Arial" panose="020B0604020202020204" pitchFamily="34" charset="0"/>
              <a:buChar char="•"/>
            </a:pPr>
            <a:r>
              <a:rPr lang="en-US" b="1" i="0" dirty="0">
                <a:solidFill>
                  <a:srgbClr val="E3E3E3"/>
                </a:solidFill>
                <a:effectLst/>
                <a:latin typeface="Google Sans"/>
              </a:rPr>
              <a:t>Zener Diode:</a:t>
            </a:r>
            <a:r>
              <a:rPr lang="en-US" b="0" i="0" dirty="0">
                <a:solidFill>
                  <a:srgbClr val="E3E3E3"/>
                </a:solidFill>
                <a:effectLst/>
                <a:latin typeface="Google Sans"/>
              </a:rPr>
              <a:t> A special type of diode that allows current to flow in the reverse direction when a certain voltage is reached, used for voltage regulation.</a:t>
            </a:r>
            <a:endParaRPr lang="en-US" b="0" i="0">
              <a:solidFill>
                <a:srgbClr val="E3E3E3"/>
              </a:solidFill>
              <a:effectLst/>
              <a:latin typeface="Google Sans"/>
            </a:endParaRPr>
          </a:p>
        </p:txBody>
      </p:sp>
      <p:sp>
        <p:nvSpPr>
          <p:cNvPr id="4" name="Slide Number Placeholder 3"/>
          <p:cNvSpPr>
            <a:spLocks noGrp="1"/>
          </p:cNvSpPr>
          <p:nvPr>
            <p:ph type="sldNum" sz="quarter" idx="5"/>
          </p:nvPr>
        </p:nvSpPr>
        <p:spPr/>
        <p:txBody>
          <a:bodyPr/>
          <a:lstStyle/>
          <a:p>
            <a:fld id="{29C6910E-818A-42BC-B76F-0F5BF09033BE}" type="slidenum">
              <a:rPr lang="en-US" smtClean="0"/>
              <a:t>7</a:t>
            </a:fld>
            <a:endParaRPr lang="en-US"/>
          </a:p>
        </p:txBody>
      </p:sp>
    </p:spTree>
    <p:extLst>
      <p:ext uri="{BB962C8B-B14F-4D97-AF65-F5344CB8AC3E}">
        <p14:creationId xmlns:p14="http://schemas.microsoft.com/office/powerpoint/2010/main" val="2286183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 that from a physics perspective, Power is measured in energy/unit time or voltage * current. In our context, we are talking about the potential of power, so voltage alone is sufficient. </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13</a:t>
            </a:fld>
            <a:endParaRPr lang="en-US"/>
          </a:p>
        </p:txBody>
      </p:sp>
    </p:spTree>
    <p:extLst>
      <p:ext uri="{BB962C8B-B14F-4D97-AF65-F5344CB8AC3E}">
        <p14:creationId xmlns:p14="http://schemas.microsoft.com/office/powerpoint/2010/main" val="268691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6910E-818A-42BC-B76F-0F5BF09033BE}" type="slidenum">
              <a:rPr lang="en-US" smtClean="0"/>
              <a:t>14</a:t>
            </a:fld>
            <a:endParaRPr lang="en-US"/>
          </a:p>
        </p:txBody>
      </p:sp>
    </p:spTree>
    <p:extLst>
      <p:ext uri="{BB962C8B-B14F-4D97-AF65-F5344CB8AC3E}">
        <p14:creationId xmlns:p14="http://schemas.microsoft.com/office/powerpoint/2010/main" val="156652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9410" indent="-359410">
              <a:lnSpc>
                <a:spcPct val="140000"/>
              </a:lnSpc>
            </a:pPr>
            <a:r>
              <a:rPr lang="en-US" dirty="0">
                <a:latin typeface="Times New Roman"/>
                <a:cs typeface="Times New Roman"/>
              </a:rPr>
              <a:t>‘KL’ is the abbreviation for ‘</a:t>
            </a:r>
            <a:r>
              <a:rPr lang="en-US" dirty="0" err="1">
                <a:latin typeface="Times New Roman"/>
                <a:cs typeface="Times New Roman"/>
              </a:rPr>
              <a:t>klemme</a:t>
            </a:r>
            <a:r>
              <a:rPr lang="en-US" dirty="0">
                <a:latin typeface="Times New Roman"/>
                <a:cs typeface="Times New Roman"/>
              </a:rPr>
              <a:t>’ </a:t>
            </a:r>
            <a:r>
              <a:rPr lang="en-US" sz="1200" dirty="0">
                <a:latin typeface="Times New Roman"/>
                <a:cs typeface="Times New Roman"/>
              </a:rPr>
              <a:t>which is the German term for connector/connection, or ‘</a:t>
            </a:r>
            <a:r>
              <a:rPr lang="en-US" sz="1200" dirty="0" err="1">
                <a:latin typeface="Times New Roman"/>
                <a:cs typeface="Times New Roman"/>
              </a:rPr>
              <a:t>Klemmenbezeichnungen</a:t>
            </a:r>
            <a:r>
              <a:rPr lang="en-US" sz="1200" dirty="0">
                <a:latin typeface="Times New Roman"/>
                <a:cs typeface="Times New Roman"/>
              </a:rPr>
              <a:t>’. </a:t>
            </a:r>
            <a:r>
              <a:rPr lang="en-US" sz="1200" dirty="0" err="1">
                <a:latin typeface="Times New Roman"/>
                <a:cs typeface="Times New Roman"/>
              </a:rPr>
              <a:t>Klemmenbezeichnungen</a:t>
            </a:r>
            <a:r>
              <a:rPr lang="en-US" sz="1200" dirty="0">
                <a:latin typeface="Times New Roman"/>
                <a:cs typeface="Times New Roman"/>
              </a:rPr>
              <a:t> means Terminal designations.</a:t>
            </a:r>
          </a:p>
          <a:p>
            <a:pPr marL="359410" indent="-359410">
              <a:lnSpc>
                <a:spcPct val="140000"/>
              </a:lnSpc>
            </a:pPr>
            <a:endParaRPr lang="en-US" sz="1200" dirty="0">
              <a:latin typeface="Times New Roman"/>
              <a:cs typeface="Times New Roman"/>
            </a:endParaRPr>
          </a:p>
          <a:p>
            <a:pPr marL="359410" indent="-359410">
              <a:lnSpc>
                <a:spcPct val="140000"/>
              </a:lnSpc>
            </a:pPr>
            <a:r>
              <a:rPr lang="en-US" sz="1200" dirty="0"/>
              <a:t>https://www.spoolstreet.com/threads/bmw-battery-terminals-explanation-15-15n-15wup-30-30g-30g_f-30b-30f-50.5630/</a:t>
            </a:r>
            <a:r>
              <a:rPr lang="en-US" sz="1200" dirty="0">
                <a:latin typeface="Times New Roman"/>
                <a:cs typeface="Times New Roman"/>
              </a:rPr>
              <a:t> </a:t>
            </a:r>
            <a:endParaRPr lang="en-US" sz="1200" dirty="0"/>
          </a:p>
        </p:txBody>
      </p:sp>
      <p:sp>
        <p:nvSpPr>
          <p:cNvPr id="4" name="Slide Number Placeholder 3"/>
          <p:cNvSpPr>
            <a:spLocks noGrp="1"/>
          </p:cNvSpPr>
          <p:nvPr>
            <p:ph type="sldNum" sz="quarter" idx="5"/>
          </p:nvPr>
        </p:nvSpPr>
        <p:spPr/>
        <p:txBody>
          <a:bodyPr/>
          <a:lstStyle/>
          <a:p>
            <a:fld id="{B3F2FE03-0128-49A4-9C8E-FA8E5C6BCA0C}" type="slidenum">
              <a:rPr lang="en-US" smtClean="0"/>
              <a:t>16</a:t>
            </a:fld>
            <a:endParaRPr lang="en-US"/>
          </a:p>
        </p:txBody>
      </p:sp>
    </p:spTree>
    <p:extLst>
      <p:ext uri="{BB962C8B-B14F-4D97-AF65-F5344CB8AC3E}">
        <p14:creationId xmlns:p14="http://schemas.microsoft.com/office/powerpoint/2010/main" val="268691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mn-lt"/>
                <a:cs typeface="+mn-lt"/>
              </a:rPr>
              <a:t>Refers to the ignition-controlled power. This means that this circuit or power source is active when the ignition key is in the "ON" position. It provides power to components that need to be active only when the vehicle is either running or in the accessory position, such as the car radio, engine control unit, or air conditioning.</a:t>
            </a:r>
            <a:endParaRPr lang="en-US" sz="1200" dirty="0"/>
          </a:p>
        </p:txBody>
      </p:sp>
      <p:sp>
        <p:nvSpPr>
          <p:cNvPr id="4" name="Slide Number Placeholder 3"/>
          <p:cNvSpPr>
            <a:spLocks noGrp="1"/>
          </p:cNvSpPr>
          <p:nvPr>
            <p:ph type="sldNum" sz="quarter" idx="5"/>
          </p:nvPr>
        </p:nvSpPr>
        <p:spPr/>
        <p:txBody>
          <a:bodyPr/>
          <a:lstStyle/>
          <a:p>
            <a:fld id="{B3F2FE03-0128-49A4-9C8E-FA8E5C6BCA0C}" type="slidenum">
              <a:rPr lang="en-US" smtClean="0"/>
              <a:t>17</a:t>
            </a:fld>
            <a:endParaRPr lang="en-US"/>
          </a:p>
        </p:txBody>
      </p:sp>
    </p:spTree>
    <p:extLst>
      <p:ext uri="{BB962C8B-B14F-4D97-AF65-F5344CB8AC3E}">
        <p14:creationId xmlns:p14="http://schemas.microsoft.com/office/powerpoint/2010/main" val="2686918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9410" indent="-359410">
              <a:lnSpc>
                <a:spcPct val="140000"/>
              </a:lnSpc>
            </a:pPr>
            <a:r>
              <a:rPr lang="en-US" sz="1200" dirty="0">
                <a:ea typeface="+mn-lt"/>
                <a:cs typeface="+mn-lt"/>
              </a:rPr>
              <a:t>Represents the direct connection to the battery, meaning it provides constant power regardless of the ignition key position. This is the source for all components that need power even when the vehicle is turned off, like security systems, clock, or certain memory functions in modules.</a:t>
            </a:r>
          </a:p>
          <a:p>
            <a:pPr marL="359410" indent="-359410">
              <a:lnSpc>
                <a:spcPct val="140000"/>
              </a:lnSpc>
            </a:pPr>
            <a:endParaRPr lang="en-US" sz="1200" dirty="0">
              <a:ea typeface="+mn-lt"/>
              <a:cs typeface="+mn-lt"/>
            </a:endParaRPr>
          </a:p>
          <a:p>
            <a:pPr marL="359410" indent="-359410">
              <a:lnSpc>
                <a:spcPct val="140000"/>
              </a:lnSpc>
            </a:pPr>
            <a:endParaRPr lang="en-US" sz="1200" dirty="0"/>
          </a:p>
        </p:txBody>
      </p:sp>
      <p:sp>
        <p:nvSpPr>
          <p:cNvPr id="4" name="Slide Number Placeholder 3"/>
          <p:cNvSpPr>
            <a:spLocks noGrp="1"/>
          </p:cNvSpPr>
          <p:nvPr>
            <p:ph type="sldNum" sz="quarter" idx="5"/>
          </p:nvPr>
        </p:nvSpPr>
        <p:spPr/>
        <p:txBody>
          <a:bodyPr/>
          <a:lstStyle/>
          <a:p>
            <a:fld id="{B3F2FE03-0128-49A4-9C8E-FA8E5C6BCA0C}" type="slidenum">
              <a:rPr lang="en-US" smtClean="0"/>
              <a:t>18</a:t>
            </a:fld>
            <a:endParaRPr lang="en-US"/>
          </a:p>
        </p:txBody>
      </p:sp>
    </p:spTree>
    <p:extLst>
      <p:ext uri="{BB962C8B-B14F-4D97-AF65-F5344CB8AC3E}">
        <p14:creationId xmlns:p14="http://schemas.microsoft.com/office/powerpoint/2010/main" val="3877575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5/8/2024</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3657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5/8/2024</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9743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5/8/2024</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550105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Title Slide -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userDrawn="1"/>
        </p:nvSpPr>
        <p:spPr>
          <a:xfrm>
            <a:off x="0" y="0"/>
            <a:ext cx="12192000" cy="6858000"/>
          </a:xfrm>
          <a:prstGeom prst="rect">
            <a:avLst/>
          </a:prstGeom>
          <a:solidFill>
            <a:srgbClr val="FE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Freeform: Shape 18">
            <a:extLst>
              <a:ext uri="{FF2B5EF4-FFF2-40B4-BE49-F238E27FC236}">
                <a16:creationId xmlns:a16="http://schemas.microsoft.com/office/drawing/2014/main" id="{C371E384-81EA-46CC-A6C2-1607448943B0}"/>
              </a:ext>
            </a:extLst>
          </p:cNvPr>
          <p:cNvSpPr/>
          <p:nvPr userDrawn="1"/>
        </p:nvSpPr>
        <p:spPr>
          <a:xfrm>
            <a:off x="0" y="749301"/>
            <a:ext cx="11303000" cy="6108700"/>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rgbClr val="FF701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616981" y="1215270"/>
            <a:ext cx="1869863" cy="671404"/>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701647" y="2456435"/>
            <a:ext cx="8052061" cy="2427800"/>
          </a:xfrm>
        </p:spPr>
        <p:txBody>
          <a:bodyPr>
            <a:normAutofit/>
          </a:bodyPr>
          <a:lstStyle>
            <a:lvl1pPr>
              <a:defRPr sz="7200">
                <a:solidFill>
                  <a:schemeClr val="bg1"/>
                </a:solidFill>
                <a:latin typeface="Futura PT Bold" panose="020B090202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DC6D98-2DA6-EA4A-8524-20083A7509C9}"/>
              </a:ext>
            </a:extLst>
          </p:cNvPr>
          <p:cNvSpPr>
            <a:spLocks noGrp="1"/>
          </p:cNvSpPr>
          <p:nvPr>
            <p:ph type="body" sz="quarter" idx="10" hasCustomPrompt="1"/>
          </p:nvPr>
        </p:nvSpPr>
        <p:spPr>
          <a:xfrm>
            <a:off x="701677" y="5295070"/>
            <a:ext cx="3725863" cy="347663"/>
          </a:xfrm>
        </p:spPr>
        <p:txBody>
          <a:bodyPr>
            <a:normAutofit/>
          </a:bodyPr>
          <a:lstStyle>
            <a:lvl1pPr>
              <a:defRPr sz="2400">
                <a:ln>
                  <a:noFill/>
                </a:ln>
                <a:solidFill>
                  <a:schemeClr val="bg1"/>
                </a:solidFill>
                <a:latin typeface="Futura PT Medium" panose="020B0602020204020303" pitchFamily="34" charset="0"/>
              </a:defRPr>
            </a:lvl1pPr>
          </a:lstStyle>
          <a:p>
            <a:pPr lvl="0"/>
            <a:r>
              <a:rPr lang="en-US"/>
              <a:t>Subtitle</a:t>
            </a:r>
          </a:p>
        </p:txBody>
      </p:sp>
      <p:sp>
        <p:nvSpPr>
          <p:cNvPr id="10" name="Text Placeholder 2">
            <a:extLst>
              <a:ext uri="{FF2B5EF4-FFF2-40B4-BE49-F238E27FC236}">
                <a16:creationId xmlns:a16="http://schemas.microsoft.com/office/drawing/2014/main" id="{A74EC739-DB15-2D4B-BBAC-E13421A3EBF9}"/>
              </a:ext>
            </a:extLst>
          </p:cNvPr>
          <p:cNvSpPr>
            <a:spLocks noGrp="1"/>
          </p:cNvSpPr>
          <p:nvPr>
            <p:ph type="body" sz="quarter" idx="11" hasCustomPrompt="1"/>
          </p:nvPr>
        </p:nvSpPr>
        <p:spPr>
          <a:xfrm>
            <a:off x="701677" y="5740238"/>
            <a:ext cx="3725863" cy="347663"/>
          </a:xfrm>
        </p:spPr>
        <p:txBody>
          <a:bodyPr>
            <a:normAutofit/>
          </a:bodyPr>
          <a:lstStyle>
            <a:lvl1pPr>
              <a:defRPr sz="2400">
                <a:ln>
                  <a:noFill/>
                </a:ln>
                <a:solidFill>
                  <a:schemeClr val="bg1"/>
                </a:solidFill>
                <a:latin typeface="Futura PT Medium" panose="020B0602020204020303" pitchFamily="34" charset="0"/>
              </a:defRPr>
            </a:lvl1pPr>
          </a:lstStyle>
          <a:p>
            <a:pPr lvl="0"/>
            <a:r>
              <a:rPr lang="en-US"/>
              <a:t>Date</a:t>
            </a:r>
          </a:p>
          <a:p>
            <a:pPr lvl="0"/>
            <a:endParaRPr lang="en-US"/>
          </a:p>
        </p:txBody>
      </p:sp>
    </p:spTree>
    <p:extLst>
      <p:ext uri="{BB962C8B-B14F-4D97-AF65-F5344CB8AC3E}">
        <p14:creationId xmlns:p14="http://schemas.microsoft.com/office/powerpoint/2010/main" val="4027029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Right Im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04802" y="302684"/>
            <a:ext cx="5490693" cy="984617"/>
          </a:xfrm>
        </p:spPr>
        <p:txBody>
          <a:bodyPr vert="horz" lIns="0" tIns="0" rIns="0" bIns="0" rtlCol="0" anchor="t">
            <a:noAutofit/>
          </a:bodyPr>
          <a:lstStyle>
            <a:lvl1pPr>
              <a:defRPr lang="en-US" dirty="0"/>
            </a:lvl1pPr>
          </a:lstStyle>
          <a:p>
            <a:pPr lvl="0"/>
            <a:r>
              <a:rPr lang="en-US"/>
              <a:t>Click to edit Master title style</a:t>
            </a:r>
          </a:p>
        </p:txBody>
      </p:sp>
      <p:sp>
        <p:nvSpPr>
          <p:cNvPr id="7" name="Picture Placeholder 2"/>
          <p:cNvSpPr>
            <a:spLocks noGrp="1"/>
          </p:cNvSpPr>
          <p:nvPr>
            <p:ph type="pic" sz="quarter" idx="14" hasCustomPrompt="1"/>
          </p:nvPr>
        </p:nvSpPr>
        <p:spPr>
          <a:xfrm>
            <a:off x="6096000" y="-1"/>
            <a:ext cx="6096000" cy="6117167"/>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 name="Slide Number Placeholder 2"/>
          <p:cNvSpPr>
            <a:spLocks noGrp="1"/>
          </p:cNvSpPr>
          <p:nvPr>
            <p:ph type="sldNum" sz="quarter" idx="15"/>
          </p:nvPr>
        </p:nvSpPr>
        <p:spPr/>
        <p:txBody>
          <a:bodyPr/>
          <a:lstStyle/>
          <a:p>
            <a:fld id="{5A70D442-B9FB-491C-A565-5BE8A85F6285}" type="slidenum">
              <a:rPr lang="en-US" smtClean="0"/>
              <a:pPr/>
              <a:t>‹#›</a:t>
            </a:fld>
            <a:endParaRPr lang="en-US"/>
          </a:p>
        </p:txBody>
      </p:sp>
      <p:pic>
        <p:nvPicPr>
          <p:cNvPr id="5" name="Picture 4">
            <a:extLst>
              <a:ext uri="{FF2B5EF4-FFF2-40B4-BE49-F238E27FC236}">
                <a16:creationId xmlns:a16="http://schemas.microsoft.com/office/drawing/2014/main" id="{D9334249-5A4B-0546-B37E-8B0AF0A47570}"/>
              </a:ext>
            </a:extLst>
          </p:cNvPr>
          <p:cNvPicPr>
            <a:picLocks noChangeAspect="1"/>
          </p:cNvPicPr>
          <p:nvPr userDrawn="1"/>
        </p:nvPicPr>
        <p:blipFill rotWithShape="1">
          <a:blip r:embed="rId2"/>
          <a:srcRect l="4334" t="9546" r="3294" b="28937"/>
          <a:stretch/>
        </p:blipFill>
        <p:spPr>
          <a:xfrm>
            <a:off x="281106" y="6188365"/>
            <a:ext cx="1432337" cy="472059"/>
          </a:xfrm>
          <a:prstGeom prst="rect">
            <a:avLst/>
          </a:prstGeom>
        </p:spPr>
      </p:pic>
      <p:sp>
        <p:nvSpPr>
          <p:cNvPr id="6" name="Rectangle 5">
            <a:extLst>
              <a:ext uri="{FF2B5EF4-FFF2-40B4-BE49-F238E27FC236}">
                <a16:creationId xmlns:a16="http://schemas.microsoft.com/office/drawing/2014/main" id="{E9C20657-34A2-4F43-AA67-C8AC1346F67D}"/>
              </a:ext>
            </a:extLst>
          </p:cNvPr>
          <p:cNvSpPr/>
          <p:nvPr userDrawn="1"/>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lide Number Placeholder 6">
            <a:extLst>
              <a:ext uri="{FF2B5EF4-FFF2-40B4-BE49-F238E27FC236}">
                <a16:creationId xmlns:a16="http://schemas.microsoft.com/office/drawing/2014/main" id="{6BD810FA-186B-6F47-B26B-38202C803911}"/>
              </a:ext>
            </a:extLst>
          </p:cNvPr>
          <p:cNvSpPr txBox="1">
            <a:spLocks/>
          </p:cNvSpPr>
          <p:nvPr userDrawn="1"/>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4213863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pter Slide -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userDrawn="1"/>
        </p:nvSpPr>
        <p:spPr>
          <a:xfrm>
            <a:off x="0" y="0"/>
            <a:ext cx="12192000" cy="6858000"/>
          </a:xfrm>
          <a:prstGeom prst="rect">
            <a:avLst/>
          </a:prstGeom>
          <a:solidFill>
            <a:srgbClr val="2CA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Freeform: Shape 18">
            <a:extLst>
              <a:ext uri="{FF2B5EF4-FFF2-40B4-BE49-F238E27FC236}">
                <a16:creationId xmlns:a16="http://schemas.microsoft.com/office/drawing/2014/main" id="{C371E384-81EA-46CC-A6C2-1607448943B0}"/>
              </a:ext>
            </a:extLst>
          </p:cNvPr>
          <p:cNvSpPr/>
          <p:nvPr userDrawn="1"/>
        </p:nvSpPr>
        <p:spPr>
          <a:xfrm>
            <a:off x="0" y="377689"/>
            <a:ext cx="11817627" cy="6480313"/>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rgbClr val="0741C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0346635" y="6191582"/>
            <a:ext cx="1180031" cy="423709"/>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701647" y="2456435"/>
            <a:ext cx="8052061" cy="2427800"/>
          </a:xfrm>
        </p:spPr>
        <p:txBody>
          <a:bodyPr>
            <a:normAutofit/>
          </a:bodyPr>
          <a:lstStyle>
            <a:lvl1pPr>
              <a:defRPr sz="7200">
                <a:solidFill>
                  <a:schemeClr val="bg1"/>
                </a:solidFill>
              </a:defRPr>
            </a:lvl1pPr>
          </a:lstStyle>
          <a:p>
            <a:r>
              <a:rPr lang="en-US"/>
              <a:t>Click to edit Master title style</a:t>
            </a:r>
          </a:p>
        </p:txBody>
      </p:sp>
    </p:spTree>
    <p:extLst>
      <p:ext uri="{BB962C8B-B14F-4D97-AF65-F5344CB8AC3E}">
        <p14:creationId xmlns:p14="http://schemas.microsoft.com/office/powerpoint/2010/main" val="2781853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2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70D442-B9FB-491C-A565-5BE8A85F6285}" type="slidenum">
              <a:rPr lang="en-US" smtClean="0"/>
              <a:t>‹#›</a:t>
            </a:fld>
            <a:endParaRPr lang="en-US"/>
          </a:p>
        </p:txBody>
      </p:sp>
      <p:sp>
        <p:nvSpPr>
          <p:cNvPr id="4" name="Text Placeholder 3"/>
          <p:cNvSpPr>
            <a:spLocks noGrp="1"/>
          </p:cNvSpPr>
          <p:nvPr>
            <p:ph type="body" sz="quarter" idx="13" hasCustomPrompt="1"/>
          </p:nvPr>
        </p:nvSpPr>
        <p:spPr>
          <a:xfrm>
            <a:off x="304800" y="1600201"/>
            <a:ext cx="5613400" cy="647700"/>
          </a:xfrm>
          <a:prstGeom prst="round2SameRect">
            <a:avLst>
              <a:gd name="adj1" fmla="val 23195"/>
              <a:gd name="adj2" fmla="val 0"/>
            </a:avLst>
          </a:prstGeom>
          <a:solidFill>
            <a:schemeClr val="accent1"/>
          </a:solidFill>
        </p:spPr>
        <p:txBody>
          <a:bodyPr bIns="91440" anchor="ctr"/>
          <a:lstStyle>
            <a:lvl1pPr marL="0" indent="0" algn="ctr">
              <a:buNone/>
              <a:defRPr>
                <a:solidFill>
                  <a:schemeClr val="bg1"/>
                </a:solidFill>
                <a:latin typeface="Futura PT Bold" panose="020B0902020204020203" pitchFamily="34" charset="0"/>
              </a:defRPr>
            </a:lvl1pPr>
          </a:lstStyle>
          <a:p>
            <a:pPr lvl="0"/>
            <a:r>
              <a:rPr lang="en-US"/>
              <a:t>Column Title</a:t>
            </a:r>
          </a:p>
        </p:txBody>
      </p:sp>
      <p:sp>
        <p:nvSpPr>
          <p:cNvPr id="10" name="Text Placeholder 3"/>
          <p:cNvSpPr>
            <a:spLocks noGrp="1"/>
          </p:cNvSpPr>
          <p:nvPr>
            <p:ph type="body" sz="quarter" idx="17" hasCustomPrompt="1"/>
          </p:nvPr>
        </p:nvSpPr>
        <p:spPr>
          <a:xfrm>
            <a:off x="6273800" y="1600201"/>
            <a:ext cx="5613400" cy="647700"/>
          </a:xfrm>
          <a:prstGeom prst="round2SameRect">
            <a:avLst>
              <a:gd name="adj1" fmla="val 25372"/>
              <a:gd name="adj2" fmla="val 0"/>
            </a:avLst>
          </a:prstGeom>
          <a:solidFill>
            <a:schemeClr val="accent2"/>
          </a:solidFill>
        </p:spPr>
        <p:txBody>
          <a:bodyPr bIns="91440" anchor="ctr"/>
          <a:lstStyle>
            <a:lvl1pPr marL="0" indent="0" algn="ctr">
              <a:buNone/>
              <a:defRPr>
                <a:solidFill>
                  <a:schemeClr val="bg1"/>
                </a:solidFill>
                <a:latin typeface="Futura PT Bold" panose="020B0902020204020203" pitchFamily="34" charset="0"/>
              </a:defRPr>
            </a:lvl1pPr>
          </a:lstStyle>
          <a:p>
            <a:pPr lvl="0"/>
            <a:r>
              <a:rPr lang="en-US"/>
              <a:t>Column Title</a:t>
            </a:r>
          </a:p>
        </p:txBody>
      </p:sp>
      <p:sp>
        <p:nvSpPr>
          <p:cNvPr id="6" name="Content Placeholder 5"/>
          <p:cNvSpPr>
            <a:spLocks noGrp="1"/>
          </p:cNvSpPr>
          <p:nvPr>
            <p:ph sz="quarter" idx="18"/>
          </p:nvPr>
        </p:nvSpPr>
        <p:spPr>
          <a:xfrm>
            <a:off x="304800" y="2247901"/>
            <a:ext cx="5608320" cy="3553883"/>
          </a:xfrm>
          <a:prstGeom prst="round2SameRect">
            <a:avLst>
              <a:gd name="adj1" fmla="val 0"/>
              <a:gd name="adj2" fmla="val 4363"/>
            </a:avLst>
          </a:prstGeom>
          <a:solidFill>
            <a:schemeClr val="tx2">
              <a:alpha val="10196"/>
            </a:schemeClr>
          </a:solidFill>
        </p:spPr>
        <p:txBody>
          <a:bodyPr lIns="91440" tIns="91440" rIns="91440" bIns="91440">
            <a:normAutofit/>
          </a:bodyPr>
          <a:lstStyle>
            <a:lvl1pPr marL="302676" indent="-302676">
              <a:defRPr sz="2133"/>
            </a:lvl1pPr>
            <a:lvl2pPr marL="759865" indent="-294210">
              <a:defRPr sz="1867"/>
            </a:lvl2pPr>
            <a:lvl3pPr marL="1140855" indent="-224361">
              <a:defRPr sz="1600"/>
            </a:lvl3pPr>
            <a:lvl4pPr>
              <a:defRPr sz="1467"/>
            </a:lvl4pPr>
            <a:lvl5pPr>
              <a:defRPr sz="1400"/>
            </a:lvl5pPr>
          </a:lstStyle>
          <a:p>
            <a:pPr lvl="0"/>
            <a:r>
              <a:rPr lang="en-US"/>
              <a:t>Click to edit Master text styles</a:t>
            </a:r>
          </a:p>
          <a:p>
            <a:pPr lvl="1"/>
            <a:r>
              <a:rPr lang="en-US"/>
              <a:t>Second level</a:t>
            </a:r>
          </a:p>
          <a:p>
            <a:pPr lvl="2"/>
            <a:r>
              <a:rPr lang="en-US"/>
              <a:t>Third level</a:t>
            </a:r>
          </a:p>
        </p:txBody>
      </p:sp>
      <p:sp>
        <p:nvSpPr>
          <p:cNvPr id="13" name="Content Placeholder 5"/>
          <p:cNvSpPr>
            <a:spLocks noGrp="1"/>
          </p:cNvSpPr>
          <p:nvPr>
            <p:ph sz="quarter" idx="19"/>
          </p:nvPr>
        </p:nvSpPr>
        <p:spPr>
          <a:xfrm>
            <a:off x="6278880" y="2247901"/>
            <a:ext cx="5608320" cy="3553883"/>
          </a:xfrm>
          <a:prstGeom prst="round2SameRect">
            <a:avLst>
              <a:gd name="adj1" fmla="val 0"/>
              <a:gd name="adj2" fmla="val 4759"/>
            </a:avLst>
          </a:prstGeom>
          <a:solidFill>
            <a:schemeClr val="tx2">
              <a:alpha val="10196"/>
            </a:schemeClr>
          </a:solidFill>
        </p:spPr>
        <p:txBody>
          <a:bodyPr lIns="91440" tIns="91440" rIns="91440" bIns="91440">
            <a:normAutofit/>
          </a:bodyPr>
          <a:lstStyle>
            <a:lvl1pPr marL="302676" indent="-302676">
              <a:buClr>
                <a:schemeClr val="accent2"/>
              </a:buClr>
              <a:defRPr sz="2133"/>
            </a:lvl1pPr>
            <a:lvl2pPr marL="759865" indent="-294210">
              <a:buClr>
                <a:schemeClr val="accent2"/>
              </a:buClr>
              <a:defRPr sz="1867"/>
            </a:lvl2pPr>
            <a:lvl3pPr marL="1140855" indent="-224361">
              <a:buClr>
                <a:schemeClr val="accent2"/>
              </a:buClr>
              <a:defRPr sz="1600"/>
            </a:lvl3pPr>
            <a:lvl4pPr>
              <a:defRPr sz="1467"/>
            </a:lvl4pPr>
            <a:lvl5pPr>
              <a:defRPr sz="1400"/>
            </a:lvl5pPr>
          </a:lstStyle>
          <a:p>
            <a:pPr lvl="0"/>
            <a:r>
              <a:rPr lang="en-US"/>
              <a:t>Click to edit Master text styles</a:t>
            </a:r>
          </a:p>
          <a:p>
            <a:pPr lvl="1"/>
            <a:r>
              <a:rPr lang="en-US"/>
              <a:t>Second level</a:t>
            </a:r>
          </a:p>
          <a:p>
            <a:pPr lvl="2"/>
            <a:r>
              <a:rPr lang="en-US"/>
              <a:t>Third level</a:t>
            </a:r>
          </a:p>
        </p:txBody>
      </p:sp>
      <p:sp>
        <p:nvSpPr>
          <p:cNvPr id="3" name="Title 2"/>
          <p:cNvSpPr>
            <a:spLocks noGrp="1"/>
          </p:cNvSpPr>
          <p:nvPr>
            <p:ph type="title"/>
          </p:nvPr>
        </p:nvSpPr>
        <p:spPr/>
        <p:txBody>
          <a:bodyPr/>
          <a:lstStyle/>
          <a:p>
            <a:r>
              <a:rPr lang="en-US"/>
              <a:t>Click to edit Master title style</a:t>
            </a:r>
          </a:p>
        </p:txBody>
      </p:sp>
      <p:pic>
        <p:nvPicPr>
          <p:cNvPr id="8" name="Picture 7">
            <a:extLst>
              <a:ext uri="{FF2B5EF4-FFF2-40B4-BE49-F238E27FC236}">
                <a16:creationId xmlns:a16="http://schemas.microsoft.com/office/drawing/2014/main" id="{9FB329DF-5AF9-9D40-8562-2DB79EDAC98D}"/>
              </a:ext>
            </a:extLst>
          </p:cNvPr>
          <p:cNvPicPr>
            <a:picLocks noChangeAspect="1"/>
          </p:cNvPicPr>
          <p:nvPr userDrawn="1"/>
        </p:nvPicPr>
        <p:blipFill rotWithShape="1">
          <a:blip r:embed="rId2"/>
          <a:srcRect l="4334" t="9546" r="3294" b="28937"/>
          <a:stretch/>
        </p:blipFill>
        <p:spPr>
          <a:xfrm>
            <a:off x="281106" y="6188365"/>
            <a:ext cx="1432337" cy="472059"/>
          </a:xfrm>
          <a:prstGeom prst="rect">
            <a:avLst/>
          </a:prstGeom>
        </p:spPr>
      </p:pic>
      <p:sp>
        <p:nvSpPr>
          <p:cNvPr id="9" name="Rectangle 8">
            <a:extLst>
              <a:ext uri="{FF2B5EF4-FFF2-40B4-BE49-F238E27FC236}">
                <a16:creationId xmlns:a16="http://schemas.microsoft.com/office/drawing/2014/main" id="{442C2A0F-6D06-6D4E-86A3-73958B2A53B6}"/>
              </a:ext>
            </a:extLst>
          </p:cNvPr>
          <p:cNvSpPr/>
          <p:nvPr userDrawn="1"/>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6">
            <a:extLst>
              <a:ext uri="{FF2B5EF4-FFF2-40B4-BE49-F238E27FC236}">
                <a16:creationId xmlns:a16="http://schemas.microsoft.com/office/drawing/2014/main" id="{AC2433F8-68F4-384F-A29F-05059D630E06}"/>
              </a:ext>
            </a:extLst>
          </p:cNvPr>
          <p:cNvSpPr txBox="1">
            <a:spLocks/>
          </p:cNvSpPr>
          <p:nvPr userDrawn="1"/>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99492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5/8/2024</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008447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5/8/2024</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30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5/8/2024</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2757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5/8/2024</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957266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5/8/2024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197193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5/8/2024</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77109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5/8/2024</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519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5/8/2024</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462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5/8/2024</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178840899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74" r:id="rId5"/>
    <p:sldLayoutId id="2147483679" r:id="rId6"/>
    <p:sldLayoutId id="2147483675" r:id="rId7"/>
    <p:sldLayoutId id="2147483676" r:id="rId8"/>
    <p:sldLayoutId id="2147483677" r:id="rId9"/>
    <p:sldLayoutId id="2147483678" r:id="rId10"/>
    <p:sldLayoutId id="2147483680" r:id="rId11"/>
    <p:sldLayoutId id="2147483686" r:id="rId12"/>
    <p:sldLayoutId id="2147483687" r:id="rId13"/>
    <p:sldLayoutId id="2147483688" r:id="rId14"/>
    <p:sldLayoutId id="2147483689" r:id="rId15"/>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hyperlink" Target="http://www.journal4research.org/Electronic-Ignition/277355-Key-Switch-with-Cap-for-50cc-70cc-90cc-110c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hyperlink" Target="http://ijirst.org/Antitheft-Locking-Devices/710-Retractable-Security-AntiTheft-Locks-black/"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1427-3FEB-B646-AA5F-55ABE602A8CD}"/>
              </a:ext>
            </a:extLst>
          </p:cNvPr>
          <p:cNvSpPr>
            <a:spLocks noGrp="1"/>
          </p:cNvSpPr>
          <p:nvPr>
            <p:ph type="title"/>
          </p:nvPr>
        </p:nvSpPr>
        <p:spPr>
          <a:xfrm>
            <a:off x="701647" y="2456435"/>
            <a:ext cx="8551683" cy="2427800"/>
          </a:xfrm>
        </p:spPr>
        <p:txBody>
          <a:bodyPr/>
          <a:lstStyle/>
          <a:p>
            <a:r>
              <a:rPr lang="en-US" dirty="0">
                <a:latin typeface="Futura PT Bold"/>
                <a:cs typeface="FUTURA MEDIUM"/>
              </a:rPr>
              <a:t>Automotive Wiring</a:t>
            </a:r>
            <a:endParaRPr lang="en-US" b="0" dirty="0">
              <a:latin typeface="Futura PT Bold"/>
              <a:cs typeface="FUTURA MEDIUM"/>
            </a:endParaRPr>
          </a:p>
          <a:p>
            <a:endParaRPr lang="en-US" dirty="0"/>
          </a:p>
        </p:txBody>
      </p:sp>
    </p:spTree>
    <p:extLst>
      <p:ext uri="{BB962C8B-B14F-4D97-AF65-F5344CB8AC3E}">
        <p14:creationId xmlns:p14="http://schemas.microsoft.com/office/powerpoint/2010/main" val="3920147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C3CC-9B56-E111-A3E8-EA452298BE50}"/>
              </a:ext>
            </a:extLst>
          </p:cNvPr>
          <p:cNvSpPr>
            <a:spLocks noGrp="1"/>
          </p:cNvSpPr>
          <p:nvPr>
            <p:ph type="title"/>
          </p:nvPr>
        </p:nvSpPr>
        <p:spPr/>
        <p:txBody>
          <a:bodyPr/>
          <a:lstStyle/>
          <a:p>
            <a:r>
              <a:rPr lang="en-US" dirty="0"/>
              <a:t>Basic Starter Circuit</a:t>
            </a:r>
          </a:p>
        </p:txBody>
      </p:sp>
      <p:pic>
        <p:nvPicPr>
          <p:cNvPr id="4" name="Content Placeholder 3" descr="A diagram of a starter circuit&#10;&#10;Description automatically generated">
            <a:extLst>
              <a:ext uri="{FF2B5EF4-FFF2-40B4-BE49-F238E27FC236}">
                <a16:creationId xmlns:a16="http://schemas.microsoft.com/office/drawing/2014/main" id="{A8B42E27-C50B-526A-9613-6E40AEA654D3}"/>
              </a:ext>
            </a:extLst>
          </p:cNvPr>
          <p:cNvPicPr>
            <a:picLocks noGrp="1" noChangeAspect="1"/>
          </p:cNvPicPr>
          <p:nvPr>
            <p:ph idx="1"/>
          </p:nvPr>
        </p:nvPicPr>
        <p:blipFill>
          <a:blip r:embed="rId2"/>
          <a:stretch>
            <a:fillRect/>
          </a:stretch>
        </p:blipFill>
        <p:spPr>
          <a:xfrm>
            <a:off x="3225041" y="1685925"/>
            <a:ext cx="5741917" cy="4040191"/>
          </a:xfrm>
        </p:spPr>
      </p:pic>
    </p:spTree>
    <p:extLst>
      <p:ext uri="{BB962C8B-B14F-4D97-AF65-F5344CB8AC3E}">
        <p14:creationId xmlns:p14="http://schemas.microsoft.com/office/powerpoint/2010/main" val="674190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77B95-607F-B42F-E549-C7B1808ACA13}"/>
              </a:ext>
            </a:extLst>
          </p:cNvPr>
          <p:cNvSpPr>
            <a:spLocks noGrp="1"/>
          </p:cNvSpPr>
          <p:nvPr>
            <p:ph type="title"/>
          </p:nvPr>
        </p:nvSpPr>
        <p:spPr/>
        <p:txBody>
          <a:bodyPr/>
          <a:lstStyle/>
          <a:p>
            <a:r>
              <a:rPr lang="en-US" dirty="0"/>
              <a:t>Control Module Starter Circuit</a:t>
            </a:r>
          </a:p>
        </p:txBody>
      </p:sp>
      <p:pic>
        <p:nvPicPr>
          <p:cNvPr id="4" name="Content Placeholder 3" descr="A diagram of a starter circuit&#10;&#10;Description automatically generated">
            <a:extLst>
              <a:ext uri="{FF2B5EF4-FFF2-40B4-BE49-F238E27FC236}">
                <a16:creationId xmlns:a16="http://schemas.microsoft.com/office/drawing/2014/main" id="{3B931826-95A6-D5F7-6CF4-42ACA1E3574D}"/>
              </a:ext>
            </a:extLst>
          </p:cNvPr>
          <p:cNvPicPr>
            <a:picLocks noGrp="1" noChangeAspect="1"/>
          </p:cNvPicPr>
          <p:nvPr>
            <p:ph idx="1"/>
          </p:nvPr>
        </p:nvPicPr>
        <p:blipFill>
          <a:blip r:embed="rId2"/>
          <a:stretch>
            <a:fillRect/>
          </a:stretch>
        </p:blipFill>
        <p:spPr>
          <a:xfrm>
            <a:off x="3472811" y="1685925"/>
            <a:ext cx="5246377" cy="4040191"/>
          </a:xfrm>
        </p:spPr>
      </p:pic>
    </p:spTree>
    <p:extLst>
      <p:ext uri="{BB962C8B-B14F-4D97-AF65-F5344CB8AC3E}">
        <p14:creationId xmlns:p14="http://schemas.microsoft.com/office/powerpoint/2010/main" val="194693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dirty="0">
                <a:cs typeface="FUTURA MEDIUM"/>
              </a:rPr>
              <a:t>03 – </a:t>
            </a:r>
            <a:r>
              <a:rPr lang="en-US" b="0" dirty="0">
                <a:cs typeface="FUTURA MEDIUM"/>
              </a:rPr>
              <a:t>Power and Ground</a:t>
            </a:r>
            <a:endParaRPr lang="en-US" dirty="0"/>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3155" y="4045110"/>
            <a:ext cx="450907" cy="507271"/>
          </a:xfrm>
          <a:prstGeom prst="rect">
            <a:avLst/>
          </a:prstGeom>
        </p:spPr>
      </p:pic>
    </p:spTree>
    <p:extLst>
      <p:ext uri="{BB962C8B-B14F-4D97-AF65-F5344CB8AC3E}">
        <p14:creationId xmlns:p14="http://schemas.microsoft.com/office/powerpoint/2010/main" val="165936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01EE6B22-851A-EDDC-BFFB-2DFEC3B9D619}"/>
              </a:ext>
            </a:extLst>
          </p:cNvPr>
          <p:cNvSpPr>
            <a:spLocks noGrp="1"/>
          </p:cNvSpPr>
          <p:nvPr>
            <p:ph type="body" sz="quarter" idx="17"/>
          </p:nvPr>
        </p:nvSpPr>
        <p:spPr>
          <a:xfrm>
            <a:off x="6273800" y="1600201"/>
            <a:ext cx="5613400" cy="647700"/>
          </a:xfrm>
          <a:solidFill>
            <a:srgbClr val="2941F5"/>
          </a:solidFill>
        </p:spPr>
        <p:txBody>
          <a:bodyPr/>
          <a:lstStyle/>
          <a:p>
            <a:r>
              <a:rPr lang="en-US" dirty="0">
                <a:latin typeface="Futura PT Bold"/>
                <a:cs typeface="Arial"/>
              </a:rPr>
              <a:t>Overview</a:t>
            </a:r>
            <a:endParaRPr lang="en-US" dirty="0"/>
          </a:p>
        </p:txBody>
      </p:sp>
      <p:sp>
        <p:nvSpPr>
          <p:cNvPr id="3" name="Content Placeholder 2">
            <a:extLst>
              <a:ext uri="{FF2B5EF4-FFF2-40B4-BE49-F238E27FC236}">
                <a16:creationId xmlns:a16="http://schemas.microsoft.com/office/drawing/2014/main" id="{C22BCF9D-0B7B-9AB3-1EFC-ABE372BE04F9}"/>
              </a:ext>
            </a:extLst>
          </p:cNvPr>
          <p:cNvSpPr>
            <a:spLocks noGrp="1"/>
          </p:cNvSpPr>
          <p:nvPr>
            <p:ph sz="quarter" idx="19"/>
          </p:nvPr>
        </p:nvSpPr>
        <p:spPr>
          <a:xfrm>
            <a:off x="6278880" y="2247901"/>
            <a:ext cx="5608320" cy="4205908"/>
          </a:xfrm>
        </p:spPr>
        <p:txBody>
          <a:bodyPr vert="horz" lIns="0" tIns="0" rIns="0" bIns="0" rtlCol="0" anchor="t">
            <a:normAutofit fontScale="77500" lnSpcReduction="20000"/>
          </a:bodyPr>
          <a:lstStyle/>
          <a:p>
            <a:pPr marL="228594" indent="-228594">
              <a:buChar char="•"/>
            </a:pPr>
            <a:r>
              <a:rPr lang="en-US" b="1" u="sng" dirty="0">
                <a:latin typeface="Arial"/>
                <a:cs typeface="Arial"/>
              </a:rPr>
              <a:t>Definition:</a:t>
            </a:r>
            <a:r>
              <a:rPr lang="en-US" dirty="0">
                <a:latin typeface="Arial"/>
                <a:cs typeface="Arial"/>
              </a:rPr>
              <a:t> Power and Ground is the discussion of power supply to circuits and the importance of grounding</a:t>
            </a:r>
          </a:p>
          <a:p>
            <a:pPr marL="228594" indent="-228594">
              <a:buChar char="•"/>
            </a:pPr>
            <a:r>
              <a:rPr lang="en-US" b="1" u="sng" dirty="0">
                <a:latin typeface="Arial"/>
                <a:cs typeface="Arial"/>
              </a:rPr>
              <a:t>Importance:</a:t>
            </a:r>
            <a:r>
              <a:rPr lang="en-US" dirty="0">
                <a:latin typeface="Arial"/>
                <a:cs typeface="Arial"/>
              </a:rPr>
              <a:t> Grounding is an important safety feature in a circuit, while power is essential for a system to operate</a:t>
            </a:r>
          </a:p>
          <a:p>
            <a:pPr marL="575719" lvl="1" indent="-228594">
              <a:buFont typeface="Courier New" panose="020B0604020202020204" pitchFamily="34" charset="0"/>
              <a:buChar char="o"/>
            </a:pPr>
            <a:r>
              <a:rPr lang="en-US" sz="2133" dirty="0">
                <a:latin typeface="Arial"/>
                <a:cs typeface="Arial"/>
              </a:rPr>
              <a:t>Power – The electrical energy available in a system, measured in Volts</a:t>
            </a:r>
          </a:p>
          <a:p>
            <a:pPr marL="575719" lvl="1" indent="-228594">
              <a:buFont typeface="Courier New" panose="020B0604020202020204" pitchFamily="34" charset="0"/>
              <a:buChar char="o"/>
            </a:pPr>
            <a:r>
              <a:rPr lang="en-US" sz="2133" dirty="0">
                <a:latin typeface="Arial"/>
                <a:cs typeface="Arial"/>
              </a:rPr>
              <a:t>Ground – The reference point in a circuit from which voltages are measured, also allows for safe discharge in case of malfunctions</a:t>
            </a:r>
          </a:p>
          <a:p>
            <a:pPr marL="575719" lvl="1" indent="-228594">
              <a:buFont typeface="Courier New" panose="020B0604020202020204" pitchFamily="34" charset="0"/>
              <a:buChar char="o"/>
            </a:pPr>
            <a:endParaRPr lang="en-US" sz="2133" dirty="0">
              <a:latin typeface="Arial"/>
              <a:cs typeface="Arial"/>
            </a:endParaRPr>
          </a:p>
          <a:p>
            <a:pPr marL="575719" lvl="1" indent="-228594">
              <a:buFont typeface="Courier New" panose="020B0604020202020204" pitchFamily="34" charset="0"/>
              <a:buChar char="o"/>
            </a:pPr>
            <a:endParaRPr lang="en-US" sz="2400" dirty="0">
              <a:latin typeface="Arial"/>
              <a:cs typeface="Arial"/>
            </a:endParaRPr>
          </a:p>
        </p:txBody>
      </p:sp>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609600" y="274639"/>
            <a:ext cx="10972800" cy="1143000"/>
          </a:xfrm>
        </p:spPr>
        <p:txBody>
          <a:bodyPr anchor="ctr">
            <a:normAutofit/>
          </a:bodyPr>
          <a:lstStyle/>
          <a:p>
            <a:r>
              <a:rPr lang="en-US" dirty="0">
                <a:latin typeface="Arial"/>
                <a:cs typeface="Arial"/>
              </a:rPr>
              <a:t>Power and Ground</a:t>
            </a:r>
          </a:p>
        </p:txBody>
      </p:sp>
      <p:pic>
        <p:nvPicPr>
          <p:cNvPr id="5122" name="Picture 2">
            <a:extLst>
              <a:ext uri="{FF2B5EF4-FFF2-40B4-BE49-F238E27FC236}">
                <a16:creationId xmlns:a16="http://schemas.microsoft.com/office/drawing/2014/main" id="{3C892486-F178-6445-EC1D-74AA52E84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544" y="2586659"/>
            <a:ext cx="2769911" cy="333809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B6045D0E-441B-BECE-08AB-9B200BCAE06D}"/>
              </a:ext>
            </a:extLst>
          </p:cNvPr>
          <p:cNvSpPr txBox="1">
            <a:spLocks/>
          </p:cNvSpPr>
          <p:nvPr/>
        </p:nvSpPr>
        <p:spPr>
          <a:xfrm>
            <a:off x="304800" y="1600201"/>
            <a:ext cx="5613400" cy="647700"/>
          </a:xfrm>
          <a:prstGeom prst="round2SameRect">
            <a:avLst>
              <a:gd name="adj1" fmla="val 25372"/>
              <a:gd name="adj2" fmla="val 0"/>
            </a:avLst>
          </a:prstGeom>
          <a:solidFill>
            <a:schemeClr val="accent2"/>
          </a:solidFill>
        </p:spPr>
        <p:txBody>
          <a:bodyPr vert="horz" lIns="91440" tIns="45720" rIns="91440" bIns="91440" rtlCol="0" anchor="ctr">
            <a:normAutofit/>
          </a:bodyPr>
          <a:lstStyle>
            <a:lvl1pPr marL="0" indent="0" algn="ctr" defTabSz="914400" rtl="0" eaLnBrk="1" latinLnBrk="0" hangingPunct="1">
              <a:lnSpc>
                <a:spcPct val="150000"/>
              </a:lnSpc>
              <a:spcBef>
                <a:spcPts val="1000"/>
              </a:spcBef>
              <a:buClr>
                <a:schemeClr val="accent3"/>
              </a:buClr>
              <a:buFont typeface="Wingdings" panose="05000000000000000000" pitchFamily="2" charset="2"/>
              <a:buNone/>
              <a:defRPr sz="2000" kern="1200" spc="50">
                <a:solidFill>
                  <a:schemeClr val="bg1"/>
                </a:solidFill>
                <a:latin typeface="Futura PT Bold" panose="020B0902020204020203" pitchFamily="34" charset="0"/>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utura PT Bold"/>
                <a:cs typeface="Arial"/>
              </a:rPr>
              <a:t>Symbol for Ground</a:t>
            </a:r>
            <a:endParaRPr lang="en-US" dirty="0"/>
          </a:p>
        </p:txBody>
      </p:sp>
    </p:spTree>
    <p:extLst>
      <p:ext uri="{BB962C8B-B14F-4D97-AF65-F5344CB8AC3E}">
        <p14:creationId xmlns:p14="http://schemas.microsoft.com/office/powerpoint/2010/main" val="13533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E299-A02B-C25C-2AD5-4F8F53CF5D68}"/>
              </a:ext>
            </a:extLst>
          </p:cNvPr>
          <p:cNvSpPr>
            <a:spLocks noGrp="1"/>
          </p:cNvSpPr>
          <p:nvPr>
            <p:ph type="title"/>
          </p:nvPr>
        </p:nvSpPr>
        <p:spPr/>
        <p:txBody>
          <a:bodyPr/>
          <a:lstStyle/>
          <a:p>
            <a:r>
              <a:rPr lang="en-US" dirty="0"/>
              <a:t>Power and Ground</a:t>
            </a:r>
          </a:p>
        </p:txBody>
      </p:sp>
      <p:pic>
        <p:nvPicPr>
          <p:cNvPr id="4" name="Content Placeholder 3" descr="A diagram of a broken connection&#10;&#10;Description automatically generated">
            <a:extLst>
              <a:ext uri="{FF2B5EF4-FFF2-40B4-BE49-F238E27FC236}">
                <a16:creationId xmlns:a16="http://schemas.microsoft.com/office/drawing/2014/main" id="{A5292106-7CA7-57A3-6A50-5B4F707E18F9}"/>
              </a:ext>
            </a:extLst>
          </p:cNvPr>
          <p:cNvPicPr>
            <a:picLocks noGrp="1" noChangeAspect="1"/>
          </p:cNvPicPr>
          <p:nvPr>
            <p:ph idx="1"/>
          </p:nvPr>
        </p:nvPicPr>
        <p:blipFill>
          <a:blip r:embed="rId3"/>
          <a:stretch>
            <a:fillRect/>
          </a:stretch>
        </p:blipFill>
        <p:spPr>
          <a:xfrm>
            <a:off x="1301469" y="1685925"/>
            <a:ext cx="9589061" cy="4040191"/>
          </a:xfrm>
        </p:spPr>
      </p:pic>
    </p:spTree>
    <p:extLst>
      <p:ext uri="{BB962C8B-B14F-4D97-AF65-F5344CB8AC3E}">
        <p14:creationId xmlns:p14="http://schemas.microsoft.com/office/powerpoint/2010/main" val="2732781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a:xfrm>
            <a:off x="701647" y="2456435"/>
            <a:ext cx="8601379" cy="2427800"/>
          </a:xfrm>
        </p:spPr>
        <p:txBody>
          <a:bodyPr anchor="t">
            <a:normAutofit/>
          </a:bodyPr>
          <a:lstStyle/>
          <a:p>
            <a:r>
              <a:rPr lang="en-US" dirty="0">
                <a:cs typeface="FUTURA MEDIUM"/>
              </a:rPr>
              <a:t>04 – </a:t>
            </a:r>
            <a:r>
              <a:rPr lang="en-US" b="0" dirty="0">
                <a:cs typeface="FUTURA MEDIUM"/>
              </a:rPr>
              <a:t>Terminals: KL-15 and KL-30</a:t>
            </a:r>
            <a:endParaRPr lang="en-US" dirty="0"/>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6882" y="4055049"/>
            <a:ext cx="450907" cy="507271"/>
          </a:xfrm>
          <a:prstGeom prst="rect">
            <a:avLst/>
          </a:prstGeom>
        </p:spPr>
      </p:pic>
    </p:spTree>
    <p:extLst>
      <p:ext uri="{BB962C8B-B14F-4D97-AF65-F5344CB8AC3E}">
        <p14:creationId xmlns:p14="http://schemas.microsoft.com/office/powerpoint/2010/main" val="385514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01EE6B22-851A-EDDC-BFFB-2DFEC3B9D619}"/>
              </a:ext>
            </a:extLst>
          </p:cNvPr>
          <p:cNvSpPr>
            <a:spLocks noGrp="1"/>
          </p:cNvSpPr>
          <p:nvPr>
            <p:ph type="body" sz="quarter" idx="17"/>
          </p:nvPr>
        </p:nvSpPr>
        <p:spPr>
          <a:xfrm>
            <a:off x="6273800" y="1600201"/>
            <a:ext cx="5613400" cy="647700"/>
          </a:xfrm>
          <a:solidFill>
            <a:srgbClr val="2941F5"/>
          </a:solidFill>
        </p:spPr>
        <p:txBody>
          <a:bodyPr/>
          <a:lstStyle/>
          <a:p>
            <a:r>
              <a:rPr lang="en-US" dirty="0">
                <a:latin typeface="Futura PT Bold"/>
                <a:cs typeface="Arial"/>
              </a:rPr>
              <a:t>Overview</a:t>
            </a:r>
            <a:endParaRPr lang="en-US" dirty="0"/>
          </a:p>
        </p:txBody>
      </p:sp>
      <p:sp>
        <p:nvSpPr>
          <p:cNvPr id="3" name="Content Placeholder 2">
            <a:extLst>
              <a:ext uri="{FF2B5EF4-FFF2-40B4-BE49-F238E27FC236}">
                <a16:creationId xmlns:a16="http://schemas.microsoft.com/office/drawing/2014/main" id="{C22BCF9D-0B7B-9AB3-1EFC-ABE372BE04F9}"/>
              </a:ext>
            </a:extLst>
          </p:cNvPr>
          <p:cNvSpPr>
            <a:spLocks noGrp="1"/>
          </p:cNvSpPr>
          <p:nvPr>
            <p:ph sz="quarter" idx="19"/>
          </p:nvPr>
        </p:nvSpPr>
        <p:spPr>
          <a:xfrm>
            <a:off x="6278880" y="2247901"/>
            <a:ext cx="5608320" cy="3553883"/>
          </a:xfrm>
        </p:spPr>
        <p:txBody>
          <a:bodyPr vert="horz" lIns="0" tIns="0" rIns="0" bIns="0" rtlCol="0" anchor="t">
            <a:normAutofit fontScale="70000" lnSpcReduction="20000"/>
          </a:bodyPr>
          <a:lstStyle/>
          <a:p>
            <a:pPr marL="228594" indent="-228594">
              <a:buChar char="•"/>
            </a:pPr>
            <a:r>
              <a:rPr lang="en-US" b="1" u="sng" dirty="0">
                <a:latin typeface="Arial"/>
                <a:cs typeface="Arial"/>
              </a:rPr>
              <a:t>Definition:</a:t>
            </a:r>
            <a:r>
              <a:rPr lang="en-US" dirty="0">
                <a:latin typeface="Arial"/>
                <a:cs typeface="Arial"/>
              </a:rPr>
              <a:t> KL15 and KL30 indicate where and when power is received for different automotive systems</a:t>
            </a:r>
          </a:p>
          <a:p>
            <a:pPr marL="228594" indent="-228594">
              <a:buChar char="•"/>
            </a:pPr>
            <a:r>
              <a:rPr lang="en-US" b="1" u="sng" dirty="0">
                <a:latin typeface="Arial"/>
                <a:cs typeface="Arial"/>
              </a:rPr>
              <a:t>Importance: </a:t>
            </a:r>
            <a:r>
              <a:rPr lang="en-US" dirty="0">
                <a:latin typeface="Arial"/>
                <a:cs typeface="Arial"/>
              </a:rPr>
              <a:t>Understanding KL15 and KL30 can help understand automotive systems better and ease the diagnosis process</a:t>
            </a:r>
          </a:p>
          <a:p>
            <a:pPr marL="575719" lvl="1" indent="-228594">
              <a:buFont typeface="Courier New" panose="020B0604020202020204" pitchFamily="34" charset="0"/>
              <a:buChar char="o"/>
            </a:pPr>
            <a:r>
              <a:rPr lang="en-US" sz="2133" dirty="0">
                <a:latin typeface="Arial"/>
                <a:cs typeface="Arial"/>
              </a:rPr>
              <a:t>KL15 – ignition-powered – only powered when ignition is turned on</a:t>
            </a:r>
          </a:p>
          <a:p>
            <a:pPr marL="575719" lvl="1" indent="-228594">
              <a:buFont typeface="Courier New" panose="020B0604020202020204" pitchFamily="34" charset="0"/>
              <a:buChar char="o"/>
            </a:pPr>
            <a:r>
              <a:rPr lang="en-US" sz="2133" dirty="0">
                <a:latin typeface="Arial"/>
                <a:cs typeface="Arial"/>
              </a:rPr>
              <a:t>KL30 – battery-powered – powered independent of ignition state, continuous</a:t>
            </a:r>
          </a:p>
          <a:p>
            <a:pPr marL="575719" lvl="1" indent="-228594">
              <a:buFont typeface="Courier New" panose="020B0604020202020204" pitchFamily="34" charset="0"/>
              <a:buChar char="o"/>
            </a:pPr>
            <a:r>
              <a:rPr lang="en-US" sz="2133" dirty="0">
                <a:latin typeface="Arial"/>
                <a:cs typeface="Arial"/>
              </a:rPr>
              <a:t>KL31 – ground</a:t>
            </a:r>
          </a:p>
          <a:p>
            <a:pPr marL="575719" lvl="1" indent="-228594">
              <a:buFont typeface="Courier New" panose="020B0604020202020204" pitchFamily="34" charset="0"/>
              <a:buChar char="o"/>
            </a:pPr>
            <a:endParaRPr lang="en-US" sz="2133" dirty="0">
              <a:latin typeface="Arial"/>
              <a:cs typeface="Arial"/>
            </a:endParaRPr>
          </a:p>
          <a:p>
            <a:pPr marL="575719" lvl="1" indent="-228594">
              <a:buFont typeface="Courier New" panose="020B0604020202020204" pitchFamily="34" charset="0"/>
              <a:buChar char="o"/>
            </a:pPr>
            <a:endParaRPr lang="en-US" sz="2400" dirty="0">
              <a:latin typeface="Arial"/>
              <a:cs typeface="Arial"/>
            </a:endParaRPr>
          </a:p>
        </p:txBody>
      </p:sp>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609600" y="274639"/>
            <a:ext cx="10972800" cy="1143000"/>
          </a:xfrm>
        </p:spPr>
        <p:txBody>
          <a:bodyPr anchor="ctr">
            <a:normAutofit/>
          </a:bodyPr>
          <a:lstStyle/>
          <a:p>
            <a:r>
              <a:rPr lang="en-US" dirty="0">
                <a:latin typeface="Arial"/>
                <a:cs typeface="Arial"/>
              </a:rPr>
              <a:t>Terminals: KL15 and KL30</a:t>
            </a:r>
          </a:p>
        </p:txBody>
      </p:sp>
      <p:pic>
        <p:nvPicPr>
          <p:cNvPr id="4" name="Picture 3" descr="Yellow and orange electric plug">
            <a:extLst>
              <a:ext uri="{FF2B5EF4-FFF2-40B4-BE49-F238E27FC236}">
                <a16:creationId xmlns:a16="http://schemas.microsoft.com/office/drawing/2014/main" id="{651617D7-322B-2A23-FD8E-36CC90B942A8}"/>
              </a:ext>
            </a:extLst>
          </p:cNvPr>
          <p:cNvPicPr>
            <a:picLocks noChangeAspect="1"/>
          </p:cNvPicPr>
          <p:nvPr/>
        </p:nvPicPr>
        <p:blipFill rotWithShape="1">
          <a:blip r:embed="rId3"/>
          <a:srcRect l="7567" r="22339" b="-3"/>
          <a:stretch/>
        </p:blipFill>
        <p:spPr>
          <a:xfrm>
            <a:off x="1258957" y="2473833"/>
            <a:ext cx="3458817" cy="3289031"/>
          </a:xfrm>
          <a:prstGeom prst="rect">
            <a:avLst/>
          </a:prstGeom>
        </p:spPr>
      </p:pic>
      <p:sp>
        <p:nvSpPr>
          <p:cNvPr id="5" name="Text Placeholder 2">
            <a:extLst>
              <a:ext uri="{FF2B5EF4-FFF2-40B4-BE49-F238E27FC236}">
                <a16:creationId xmlns:a16="http://schemas.microsoft.com/office/drawing/2014/main" id="{48BA7909-32EA-F6EF-9A3A-0F04285CAC04}"/>
              </a:ext>
            </a:extLst>
          </p:cNvPr>
          <p:cNvSpPr txBox="1">
            <a:spLocks/>
          </p:cNvSpPr>
          <p:nvPr/>
        </p:nvSpPr>
        <p:spPr>
          <a:xfrm>
            <a:off x="274431" y="1600201"/>
            <a:ext cx="5613400" cy="647700"/>
          </a:xfrm>
          <a:prstGeom prst="round2SameRect">
            <a:avLst>
              <a:gd name="adj1" fmla="val 25372"/>
              <a:gd name="adj2" fmla="val 0"/>
            </a:avLst>
          </a:prstGeom>
          <a:solidFill>
            <a:schemeClr val="accent2"/>
          </a:solidFill>
        </p:spPr>
        <p:txBody>
          <a:bodyPr vert="horz" lIns="91440" tIns="45720" rIns="91440" bIns="91440" rtlCol="0" anchor="ctr">
            <a:normAutofit/>
          </a:bodyPr>
          <a:lstStyle>
            <a:lvl1pPr marL="0" indent="0" algn="ctr" defTabSz="914400" rtl="0" eaLnBrk="1" latinLnBrk="0" hangingPunct="1">
              <a:lnSpc>
                <a:spcPct val="150000"/>
              </a:lnSpc>
              <a:spcBef>
                <a:spcPts val="1000"/>
              </a:spcBef>
              <a:buClr>
                <a:schemeClr val="accent3"/>
              </a:buClr>
              <a:buFont typeface="Wingdings" panose="05000000000000000000" pitchFamily="2" charset="2"/>
              <a:buNone/>
              <a:defRPr sz="2000" kern="1200" spc="50">
                <a:solidFill>
                  <a:schemeClr val="bg1"/>
                </a:solidFill>
                <a:latin typeface="Futura PT Bold" panose="020B0902020204020203" pitchFamily="34" charset="0"/>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Futura PT Bold"/>
                <a:cs typeface="Arial"/>
              </a:rPr>
              <a:t>Overview</a:t>
            </a:r>
            <a:endParaRPr lang="en-US" dirty="0"/>
          </a:p>
        </p:txBody>
      </p:sp>
    </p:spTree>
    <p:extLst>
      <p:ext uri="{BB962C8B-B14F-4D97-AF65-F5344CB8AC3E}">
        <p14:creationId xmlns:p14="http://schemas.microsoft.com/office/powerpoint/2010/main" val="52228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01EE6B22-851A-EDDC-BFFB-2DFEC3B9D619}"/>
              </a:ext>
            </a:extLst>
          </p:cNvPr>
          <p:cNvSpPr>
            <a:spLocks noGrp="1"/>
          </p:cNvSpPr>
          <p:nvPr>
            <p:ph type="body" sz="quarter" idx="17"/>
          </p:nvPr>
        </p:nvSpPr>
        <p:spPr>
          <a:xfrm>
            <a:off x="6276340" y="1185070"/>
            <a:ext cx="5613400" cy="647700"/>
          </a:xfrm>
          <a:solidFill>
            <a:srgbClr val="2941F5"/>
          </a:solidFill>
        </p:spPr>
        <p:txBody>
          <a:bodyPr/>
          <a:lstStyle/>
          <a:p>
            <a:r>
              <a:rPr lang="en-US" dirty="0">
                <a:latin typeface="Futura PT Bold"/>
                <a:cs typeface="Arial"/>
              </a:rPr>
              <a:t>Overview</a:t>
            </a:r>
            <a:endParaRPr lang="en-US" dirty="0"/>
          </a:p>
        </p:txBody>
      </p:sp>
      <p:sp>
        <p:nvSpPr>
          <p:cNvPr id="3" name="Content Placeholder 2">
            <a:extLst>
              <a:ext uri="{FF2B5EF4-FFF2-40B4-BE49-F238E27FC236}">
                <a16:creationId xmlns:a16="http://schemas.microsoft.com/office/drawing/2014/main" id="{C22BCF9D-0B7B-9AB3-1EFC-ABE372BE04F9}"/>
              </a:ext>
            </a:extLst>
          </p:cNvPr>
          <p:cNvSpPr>
            <a:spLocks noGrp="1"/>
          </p:cNvSpPr>
          <p:nvPr>
            <p:ph sz="quarter" idx="19"/>
          </p:nvPr>
        </p:nvSpPr>
        <p:spPr>
          <a:xfrm>
            <a:off x="6324162" y="1832770"/>
            <a:ext cx="5608320" cy="4484203"/>
          </a:xfrm>
        </p:spPr>
        <p:txBody>
          <a:bodyPr vert="horz" lIns="0" tIns="0" rIns="0" bIns="0" rtlCol="0" anchor="t">
            <a:normAutofit lnSpcReduction="10000"/>
          </a:bodyPr>
          <a:lstStyle/>
          <a:p>
            <a:pPr marL="228594" indent="-228594">
              <a:buChar char="•"/>
            </a:pPr>
            <a:r>
              <a:rPr lang="en-US" b="1" u="sng" dirty="0">
                <a:latin typeface="Arial"/>
                <a:cs typeface="Arial"/>
              </a:rPr>
              <a:t>Definition:</a:t>
            </a:r>
            <a:r>
              <a:rPr lang="en-US" dirty="0">
                <a:latin typeface="Arial"/>
                <a:cs typeface="Arial"/>
              </a:rPr>
              <a:t> KL15 terminal is ignition-powered</a:t>
            </a:r>
          </a:p>
          <a:p>
            <a:pPr marL="228594" indent="-228594">
              <a:buChar char="•"/>
            </a:pPr>
            <a:r>
              <a:rPr lang="en-US" dirty="0">
                <a:latin typeface="Arial"/>
                <a:cs typeface="Arial"/>
              </a:rPr>
              <a:t> </a:t>
            </a:r>
            <a:r>
              <a:rPr lang="en-US" b="1" u="sng" dirty="0">
                <a:latin typeface="Arial"/>
                <a:cs typeface="Arial"/>
              </a:rPr>
              <a:t>Importance: </a:t>
            </a:r>
            <a:r>
              <a:rPr lang="en-US" dirty="0">
                <a:latin typeface="Arial"/>
                <a:cs typeface="Arial"/>
              </a:rPr>
              <a:t>KL15 powers systems that should run when ignition is turned on</a:t>
            </a:r>
          </a:p>
          <a:p>
            <a:pPr marL="575719" lvl="1" indent="-228594">
              <a:buFont typeface="Courier New" panose="020B0604020202020204" pitchFamily="34" charset="0"/>
              <a:buChar char="o"/>
            </a:pPr>
            <a:r>
              <a:rPr lang="en-US" sz="2133" dirty="0">
                <a:latin typeface="Arial"/>
                <a:cs typeface="Arial"/>
              </a:rPr>
              <a:t>Features powered by KL15:</a:t>
            </a:r>
          </a:p>
          <a:p>
            <a:pPr marL="956709" lvl="2" indent="-228594">
              <a:buFont typeface="Courier New" panose="020B0604020202020204" pitchFamily="34" charset="0"/>
              <a:buChar char="o"/>
            </a:pPr>
            <a:r>
              <a:rPr lang="en-US" sz="1866" dirty="0">
                <a:latin typeface="Arial"/>
                <a:cs typeface="Arial"/>
              </a:rPr>
              <a:t>Dashboard Displays</a:t>
            </a:r>
          </a:p>
          <a:p>
            <a:pPr marL="956709" lvl="2" indent="-228594">
              <a:buFont typeface="Courier New" panose="020B0604020202020204" pitchFamily="34" charset="0"/>
              <a:buChar char="o"/>
            </a:pPr>
            <a:r>
              <a:rPr lang="en-US" sz="1866" dirty="0">
                <a:latin typeface="Arial"/>
                <a:cs typeface="Arial"/>
              </a:rPr>
              <a:t>Interior Lighting</a:t>
            </a:r>
          </a:p>
          <a:p>
            <a:pPr marL="575719" lvl="1" indent="-228594">
              <a:buFont typeface="Courier New" panose="020B0604020202020204" pitchFamily="34" charset="0"/>
              <a:buChar char="o"/>
            </a:pPr>
            <a:r>
              <a:rPr lang="en-US" sz="2133" dirty="0">
                <a:latin typeface="Arial"/>
                <a:cs typeface="Arial"/>
              </a:rPr>
              <a:t>KL15N – used for systems operating while the vehicle is being driven</a:t>
            </a:r>
            <a:endParaRPr lang="en-US" sz="1866" dirty="0">
              <a:latin typeface="Arial"/>
              <a:cs typeface="Arial"/>
            </a:endParaRPr>
          </a:p>
          <a:p>
            <a:pPr marL="575719" lvl="1" indent="-228594">
              <a:buFont typeface="Courier New" panose="020B0604020202020204" pitchFamily="34" charset="0"/>
              <a:buChar char="o"/>
            </a:pPr>
            <a:endParaRPr lang="en-US" sz="2133" dirty="0">
              <a:latin typeface="Arial"/>
              <a:cs typeface="Arial"/>
            </a:endParaRPr>
          </a:p>
          <a:p>
            <a:pPr marL="575719" lvl="1" indent="-228594">
              <a:buFont typeface="Courier New" panose="020B0604020202020204" pitchFamily="34" charset="0"/>
              <a:buChar char="o"/>
            </a:pPr>
            <a:endParaRPr lang="en-US" sz="2133" dirty="0">
              <a:latin typeface="Arial"/>
              <a:cs typeface="Arial"/>
            </a:endParaRPr>
          </a:p>
          <a:p>
            <a:pPr marL="575719" lvl="1" indent="-228594">
              <a:buFont typeface="Courier New" panose="020B0604020202020204" pitchFamily="34" charset="0"/>
              <a:buChar char="o"/>
            </a:pPr>
            <a:endParaRPr lang="en-US" sz="2400" dirty="0">
              <a:latin typeface="Arial"/>
              <a:cs typeface="Arial"/>
            </a:endParaRPr>
          </a:p>
        </p:txBody>
      </p:sp>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609600" y="274639"/>
            <a:ext cx="10972800" cy="1143000"/>
          </a:xfrm>
        </p:spPr>
        <p:txBody>
          <a:bodyPr anchor="ctr">
            <a:normAutofit/>
          </a:bodyPr>
          <a:lstStyle/>
          <a:p>
            <a:r>
              <a:rPr lang="en-US" dirty="0">
                <a:latin typeface="Arial"/>
                <a:cs typeface="Arial"/>
              </a:rPr>
              <a:t>KL15</a:t>
            </a:r>
          </a:p>
        </p:txBody>
      </p:sp>
      <p:pic>
        <p:nvPicPr>
          <p:cNvPr id="7" name="Picture 6" descr="A black key with a keyhole&#10;&#10;Description automatically generated">
            <a:extLst>
              <a:ext uri="{FF2B5EF4-FFF2-40B4-BE49-F238E27FC236}">
                <a16:creationId xmlns:a16="http://schemas.microsoft.com/office/drawing/2014/main" id="{0E273647-732D-19E4-C46D-26C0EEE4E11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6573" r="-1" b="-1"/>
          <a:stretch/>
        </p:blipFill>
        <p:spPr>
          <a:xfrm>
            <a:off x="1329679" y="2187607"/>
            <a:ext cx="3665242" cy="3485323"/>
          </a:xfrm>
          <a:prstGeom prst="rect">
            <a:avLst/>
          </a:prstGeom>
        </p:spPr>
      </p:pic>
      <p:sp>
        <p:nvSpPr>
          <p:cNvPr id="4" name="Text Placeholder 2">
            <a:extLst>
              <a:ext uri="{FF2B5EF4-FFF2-40B4-BE49-F238E27FC236}">
                <a16:creationId xmlns:a16="http://schemas.microsoft.com/office/drawing/2014/main" id="{445FD073-1F7E-4B65-BF09-4ABDF1A2B6F4}"/>
              </a:ext>
            </a:extLst>
          </p:cNvPr>
          <p:cNvSpPr txBox="1">
            <a:spLocks/>
          </p:cNvSpPr>
          <p:nvPr/>
        </p:nvSpPr>
        <p:spPr>
          <a:xfrm>
            <a:off x="355600" y="1185070"/>
            <a:ext cx="5613400" cy="647700"/>
          </a:xfrm>
          <a:prstGeom prst="round2SameRect">
            <a:avLst>
              <a:gd name="adj1" fmla="val 25372"/>
              <a:gd name="adj2" fmla="val 0"/>
            </a:avLst>
          </a:prstGeom>
          <a:solidFill>
            <a:schemeClr val="accent2"/>
          </a:solidFill>
        </p:spPr>
        <p:txBody>
          <a:bodyPr vert="horz" lIns="91440" tIns="45720" rIns="91440" bIns="91440" rtlCol="0" anchor="ctr">
            <a:normAutofit/>
          </a:bodyPr>
          <a:lstStyle>
            <a:lvl1pPr marL="0" indent="0" algn="ctr" defTabSz="914400" rtl="0" eaLnBrk="1" latinLnBrk="0" hangingPunct="1">
              <a:lnSpc>
                <a:spcPct val="150000"/>
              </a:lnSpc>
              <a:spcBef>
                <a:spcPts val="1000"/>
              </a:spcBef>
              <a:buClr>
                <a:schemeClr val="accent3"/>
              </a:buClr>
              <a:buFont typeface="Wingdings" panose="05000000000000000000" pitchFamily="2" charset="2"/>
              <a:buNone/>
              <a:defRPr sz="2000" kern="1200" spc="50">
                <a:solidFill>
                  <a:schemeClr val="bg1"/>
                </a:solidFill>
                <a:latin typeface="Futura PT Bold" panose="020B0902020204020203" pitchFamily="34" charset="0"/>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utura PT Bold"/>
                <a:cs typeface="Arial"/>
              </a:rPr>
              <a:t>KL15 Plug</a:t>
            </a:r>
            <a:endParaRPr lang="en-US" dirty="0"/>
          </a:p>
        </p:txBody>
      </p:sp>
    </p:spTree>
    <p:extLst>
      <p:ext uri="{BB962C8B-B14F-4D97-AF65-F5344CB8AC3E}">
        <p14:creationId xmlns:p14="http://schemas.microsoft.com/office/powerpoint/2010/main" val="277979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01EE6B22-851A-EDDC-BFFB-2DFEC3B9D619}"/>
              </a:ext>
            </a:extLst>
          </p:cNvPr>
          <p:cNvSpPr>
            <a:spLocks noGrp="1"/>
          </p:cNvSpPr>
          <p:nvPr>
            <p:ph type="body" sz="quarter" idx="17"/>
          </p:nvPr>
        </p:nvSpPr>
        <p:spPr>
          <a:xfrm>
            <a:off x="6276340" y="1185070"/>
            <a:ext cx="5613400" cy="647700"/>
          </a:xfrm>
          <a:solidFill>
            <a:srgbClr val="2941F5"/>
          </a:solidFill>
        </p:spPr>
        <p:txBody>
          <a:bodyPr/>
          <a:lstStyle/>
          <a:p>
            <a:r>
              <a:rPr lang="en-US" dirty="0">
                <a:latin typeface="Futura PT Bold"/>
                <a:cs typeface="Arial"/>
              </a:rPr>
              <a:t>Overview</a:t>
            </a:r>
            <a:endParaRPr lang="en-US" dirty="0"/>
          </a:p>
        </p:txBody>
      </p:sp>
      <p:sp>
        <p:nvSpPr>
          <p:cNvPr id="3" name="Content Placeholder 2">
            <a:extLst>
              <a:ext uri="{FF2B5EF4-FFF2-40B4-BE49-F238E27FC236}">
                <a16:creationId xmlns:a16="http://schemas.microsoft.com/office/drawing/2014/main" id="{C22BCF9D-0B7B-9AB3-1EFC-ABE372BE04F9}"/>
              </a:ext>
            </a:extLst>
          </p:cNvPr>
          <p:cNvSpPr>
            <a:spLocks noGrp="1"/>
          </p:cNvSpPr>
          <p:nvPr>
            <p:ph sz="quarter" idx="19"/>
          </p:nvPr>
        </p:nvSpPr>
        <p:spPr>
          <a:xfrm>
            <a:off x="6324162" y="1832770"/>
            <a:ext cx="5608320" cy="4484203"/>
          </a:xfrm>
        </p:spPr>
        <p:txBody>
          <a:bodyPr vert="horz" lIns="0" tIns="0" rIns="0" bIns="0" rtlCol="0" anchor="t">
            <a:normAutofit fontScale="85000" lnSpcReduction="10000"/>
          </a:bodyPr>
          <a:lstStyle/>
          <a:p>
            <a:pPr marL="228594" indent="-228594">
              <a:buChar char="•"/>
            </a:pPr>
            <a:r>
              <a:rPr lang="en-US" b="1" u="sng" dirty="0">
                <a:latin typeface="Arial"/>
                <a:cs typeface="Arial"/>
              </a:rPr>
              <a:t>Definition:</a:t>
            </a:r>
            <a:r>
              <a:rPr lang="en-US" dirty="0">
                <a:latin typeface="Arial"/>
                <a:cs typeface="Arial"/>
              </a:rPr>
              <a:t> KL30 terminal is battery-powered</a:t>
            </a:r>
          </a:p>
          <a:p>
            <a:pPr marL="228594" indent="-228594">
              <a:buChar char="•"/>
            </a:pPr>
            <a:r>
              <a:rPr lang="en-US" dirty="0">
                <a:latin typeface="Arial"/>
                <a:cs typeface="Arial"/>
              </a:rPr>
              <a:t> </a:t>
            </a:r>
            <a:r>
              <a:rPr lang="en-US" b="1" u="sng" dirty="0">
                <a:latin typeface="Arial"/>
                <a:cs typeface="Arial"/>
              </a:rPr>
              <a:t>Importance: </a:t>
            </a:r>
            <a:r>
              <a:rPr lang="en-US" dirty="0">
                <a:latin typeface="Arial"/>
                <a:cs typeface="Arial"/>
              </a:rPr>
              <a:t>Certain systems in a car must be running regardless of ignition</a:t>
            </a:r>
          </a:p>
          <a:p>
            <a:pPr marL="575719" lvl="1" indent="-228594">
              <a:buFont typeface="Courier New" panose="020B0604020202020204" pitchFamily="34" charset="0"/>
              <a:buChar char="o"/>
            </a:pPr>
            <a:r>
              <a:rPr lang="en-US" sz="2133" dirty="0">
                <a:latin typeface="Arial"/>
                <a:cs typeface="Arial"/>
              </a:rPr>
              <a:t>Features powered by KL30:</a:t>
            </a:r>
          </a:p>
          <a:p>
            <a:pPr marL="956709" lvl="2" indent="-228594">
              <a:buFont typeface="Courier New" panose="020B0604020202020204" pitchFamily="34" charset="0"/>
              <a:buChar char="o"/>
            </a:pPr>
            <a:r>
              <a:rPr lang="en-US" sz="1866" dirty="0">
                <a:latin typeface="Arial"/>
                <a:cs typeface="Arial"/>
              </a:rPr>
              <a:t>Security</a:t>
            </a:r>
          </a:p>
          <a:p>
            <a:pPr marL="956709" lvl="2" indent="-228594">
              <a:buFont typeface="Courier New" panose="020B0604020202020204" pitchFamily="34" charset="0"/>
              <a:buChar char="o"/>
            </a:pPr>
            <a:r>
              <a:rPr lang="en-US" sz="1866" dirty="0">
                <a:latin typeface="Arial"/>
                <a:cs typeface="Arial"/>
              </a:rPr>
              <a:t>Memory/Clock</a:t>
            </a:r>
          </a:p>
          <a:p>
            <a:pPr marL="956709" lvl="2" indent="-228594">
              <a:buFont typeface="Courier New" panose="020B0604020202020204" pitchFamily="34" charset="0"/>
              <a:buChar char="o"/>
            </a:pPr>
            <a:r>
              <a:rPr lang="en-US" sz="1866" dirty="0">
                <a:latin typeface="Arial"/>
                <a:cs typeface="Arial"/>
              </a:rPr>
              <a:t>ECU</a:t>
            </a:r>
          </a:p>
          <a:p>
            <a:pPr marL="575719" lvl="1" indent="-228594">
              <a:buFont typeface="Courier New" panose="020B0604020202020204" pitchFamily="34" charset="0"/>
              <a:buChar char="o"/>
            </a:pPr>
            <a:r>
              <a:rPr lang="en-US" sz="2133" dirty="0">
                <a:latin typeface="Arial"/>
                <a:cs typeface="Arial"/>
              </a:rPr>
              <a:t>KL30B (originally KL30G) – constant power</a:t>
            </a:r>
          </a:p>
          <a:p>
            <a:pPr marL="575719" lvl="1" indent="-228594">
              <a:buFont typeface="Courier New" panose="020B0604020202020204" pitchFamily="34" charset="0"/>
              <a:buChar char="o"/>
            </a:pPr>
            <a:r>
              <a:rPr lang="en-US" sz="2133" dirty="0">
                <a:latin typeface="Arial"/>
                <a:cs typeface="Arial"/>
              </a:rPr>
              <a:t>KL30F – cuts power when fault encountered</a:t>
            </a:r>
            <a:endParaRPr lang="en-US" sz="2400" dirty="0">
              <a:latin typeface="Arial"/>
              <a:cs typeface="Arial"/>
            </a:endParaRPr>
          </a:p>
        </p:txBody>
      </p:sp>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609600" y="274639"/>
            <a:ext cx="10972800" cy="1143000"/>
          </a:xfrm>
        </p:spPr>
        <p:txBody>
          <a:bodyPr anchor="ctr">
            <a:normAutofit/>
          </a:bodyPr>
          <a:lstStyle/>
          <a:p>
            <a:r>
              <a:rPr lang="en-US" dirty="0">
                <a:latin typeface="Arial"/>
                <a:cs typeface="Arial"/>
              </a:rPr>
              <a:t>KL30</a:t>
            </a:r>
          </a:p>
        </p:txBody>
      </p:sp>
      <p:pic>
        <p:nvPicPr>
          <p:cNvPr id="4" name="Picture 3" descr="A close-up of a car steering wheel&#10;&#10;Description automatically generated">
            <a:extLst>
              <a:ext uri="{FF2B5EF4-FFF2-40B4-BE49-F238E27FC236}">
                <a16:creationId xmlns:a16="http://schemas.microsoft.com/office/drawing/2014/main" id="{3A3BA802-BABD-DDF6-8B32-F55F94E1C33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4909"/>
          <a:stretch/>
        </p:blipFill>
        <p:spPr>
          <a:xfrm>
            <a:off x="1289568" y="2006226"/>
            <a:ext cx="3999466" cy="3803140"/>
          </a:xfrm>
          <a:prstGeom prst="rect">
            <a:avLst/>
          </a:prstGeom>
        </p:spPr>
      </p:pic>
      <p:sp>
        <p:nvSpPr>
          <p:cNvPr id="5" name="Text Placeholder 2">
            <a:extLst>
              <a:ext uri="{FF2B5EF4-FFF2-40B4-BE49-F238E27FC236}">
                <a16:creationId xmlns:a16="http://schemas.microsoft.com/office/drawing/2014/main" id="{A48D5948-1657-B833-4DFE-FB1BC035F9DC}"/>
              </a:ext>
            </a:extLst>
          </p:cNvPr>
          <p:cNvSpPr txBox="1">
            <a:spLocks/>
          </p:cNvSpPr>
          <p:nvPr/>
        </p:nvSpPr>
        <p:spPr>
          <a:xfrm>
            <a:off x="482601" y="1185070"/>
            <a:ext cx="5613400" cy="647700"/>
          </a:xfrm>
          <a:prstGeom prst="round2SameRect">
            <a:avLst>
              <a:gd name="adj1" fmla="val 25372"/>
              <a:gd name="adj2" fmla="val 0"/>
            </a:avLst>
          </a:prstGeom>
          <a:solidFill>
            <a:schemeClr val="accent2"/>
          </a:solidFill>
        </p:spPr>
        <p:txBody>
          <a:bodyPr vert="horz" lIns="91440" tIns="45720" rIns="91440" bIns="91440" rtlCol="0" anchor="ctr">
            <a:normAutofit/>
          </a:bodyPr>
          <a:lstStyle>
            <a:lvl1pPr marL="0" indent="0" algn="ctr" defTabSz="914400" rtl="0" eaLnBrk="1" latinLnBrk="0" hangingPunct="1">
              <a:lnSpc>
                <a:spcPct val="150000"/>
              </a:lnSpc>
              <a:spcBef>
                <a:spcPts val="1000"/>
              </a:spcBef>
              <a:buClr>
                <a:schemeClr val="accent3"/>
              </a:buClr>
              <a:buFont typeface="Wingdings" panose="05000000000000000000" pitchFamily="2" charset="2"/>
              <a:buNone/>
              <a:defRPr sz="2000" kern="1200" spc="50">
                <a:solidFill>
                  <a:schemeClr val="bg1"/>
                </a:solidFill>
                <a:latin typeface="Futura PT Bold" panose="020B0902020204020203" pitchFamily="34" charset="0"/>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utura PT Bold"/>
                <a:cs typeface="Arial"/>
              </a:rPr>
              <a:t>KL30 Plugs</a:t>
            </a:r>
            <a:endParaRPr lang="en-US" dirty="0"/>
          </a:p>
        </p:txBody>
      </p:sp>
    </p:spTree>
    <p:extLst>
      <p:ext uri="{BB962C8B-B14F-4D97-AF65-F5344CB8AC3E}">
        <p14:creationId xmlns:p14="http://schemas.microsoft.com/office/powerpoint/2010/main" val="304248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8B8D7-75AF-29D7-E1F7-1C18113220EF}"/>
              </a:ext>
            </a:extLst>
          </p:cNvPr>
          <p:cNvSpPr>
            <a:spLocks noGrp="1"/>
          </p:cNvSpPr>
          <p:nvPr>
            <p:ph type="title"/>
          </p:nvPr>
        </p:nvSpPr>
        <p:spPr/>
        <p:txBody>
          <a:bodyPr/>
          <a:lstStyle/>
          <a:p>
            <a:r>
              <a:rPr lang="en-US" dirty="0"/>
              <a:t>Battery</a:t>
            </a:r>
          </a:p>
        </p:txBody>
      </p:sp>
      <p:pic>
        <p:nvPicPr>
          <p:cNvPr id="4" name="Content Placeholder 3" descr="A black and white symbol&#10;&#10;Description automatically generated">
            <a:extLst>
              <a:ext uri="{FF2B5EF4-FFF2-40B4-BE49-F238E27FC236}">
                <a16:creationId xmlns:a16="http://schemas.microsoft.com/office/drawing/2014/main" id="{3E8E1A57-C25C-8EF0-4FC2-6B5ECD4E903F}"/>
              </a:ext>
            </a:extLst>
          </p:cNvPr>
          <p:cNvPicPr>
            <a:picLocks noGrp="1" noChangeAspect="1"/>
          </p:cNvPicPr>
          <p:nvPr>
            <p:ph idx="1"/>
          </p:nvPr>
        </p:nvPicPr>
        <p:blipFill>
          <a:blip r:embed="rId3"/>
          <a:stretch>
            <a:fillRect/>
          </a:stretch>
        </p:blipFill>
        <p:spPr>
          <a:xfrm>
            <a:off x="4195762" y="2315370"/>
            <a:ext cx="3800475" cy="2781300"/>
          </a:xfrm>
        </p:spPr>
      </p:pic>
    </p:spTree>
    <p:extLst>
      <p:ext uri="{BB962C8B-B14F-4D97-AF65-F5344CB8AC3E}">
        <p14:creationId xmlns:p14="http://schemas.microsoft.com/office/powerpoint/2010/main" val="50971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atin typeface="Futura PT Bold"/>
                <a:cs typeface="FUTURA MEDIUM"/>
              </a:rPr>
              <a:t>Agenda</a:t>
            </a:r>
          </a:p>
        </p:txBody>
      </p:sp>
      <p:sp>
        <p:nvSpPr>
          <p:cNvPr id="7" name="Picture Placeholder 6"/>
          <p:cNvSpPr>
            <a:spLocks noGrp="1"/>
          </p:cNvSpPr>
          <p:nvPr>
            <p:ph type="pic" sz="quarter" idx="14"/>
          </p:nvPr>
        </p:nvSpPr>
        <p:spPr>
          <a:xfrm>
            <a:off x="6448423" y="301037"/>
            <a:ext cx="5438776" cy="6107643"/>
          </a:xfrm>
          <a:prstGeom prst="round2DiagRect">
            <a:avLst/>
          </a:prstGeom>
          <a:blipFill dpi="0" rotWithShape="1">
            <a:blip r:embed="rId2">
              <a:extLst>
                <a:ext uri="{28A0092B-C50C-407E-A947-70E740481C1C}">
                  <a14:useLocalDpi xmlns:a14="http://schemas.microsoft.com/office/drawing/2010/main" val="0"/>
                </a:ext>
              </a:extLst>
            </a:blip>
            <a:srcRect/>
            <a:stretch>
              <a:fillRect l="-35660" r="-14860"/>
            </a:stretch>
          </a:blipFill>
        </p:spPr>
        <p:txBody>
          <a:bodyPr/>
          <a:lstStyle/>
          <a:p>
            <a:endParaRPr lang="en-US"/>
          </a:p>
        </p:txBody>
      </p:sp>
      <p:grpSp>
        <p:nvGrpSpPr>
          <p:cNvPr id="20" name="Group 19">
            <a:extLst>
              <a:ext uri="{FF2B5EF4-FFF2-40B4-BE49-F238E27FC236}">
                <a16:creationId xmlns:a16="http://schemas.microsoft.com/office/drawing/2014/main" id="{230B757E-9EC2-4B7F-967F-1F074D131CE3}"/>
              </a:ext>
            </a:extLst>
          </p:cNvPr>
          <p:cNvGrpSpPr/>
          <p:nvPr/>
        </p:nvGrpSpPr>
        <p:grpSpPr>
          <a:xfrm>
            <a:off x="1228754" y="1026991"/>
            <a:ext cx="3962682" cy="607070"/>
            <a:chOff x="2892462" y="351983"/>
            <a:chExt cx="4139727" cy="448256"/>
          </a:xfrm>
        </p:grpSpPr>
        <p:grpSp>
          <p:nvGrpSpPr>
            <p:cNvPr id="21" name="Group 20">
              <a:extLst>
                <a:ext uri="{FF2B5EF4-FFF2-40B4-BE49-F238E27FC236}">
                  <a16:creationId xmlns:a16="http://schemas.microsoft.com/office/drawing/2014/main" id="{557F2F10-C8C0-41B8-BE3E-F2FD4935B052}"/>
                </a:ext>
              </a:extLst>
            </p:cNvPr>
            <p:cNvGrpSpPr/>
            <p:nvPr/>
          </p:nvGrpSpPr>
          <p:grpSpPr>
            <a:xfrm>
              <a:off x="2892462" y="351983"/>
              <a:ext cx="611505" cy="448256"/>
              <a:chOff x="4358640" y="844549"/>
              <a:chExt cx="815340" cy="597674"/>
            </a:xfrm>
          </p:grpSpPr>
          <p:sp>
            <p:nvSpPr>
              <p:cNvPr id="24" name="Rectangle: Rounded Corners 23">
                <a:extLst>
                  <a:ext uri="{FF2B5EF4-FFF2-40B4-BE49-F238E27FC236}">
                    <a16:creationId xmlns:a16="http://schemas.microsoft.com/office/drawing/2014/main" id="{BCC326A3-9CF6-45D5-BF35-B3386C6DFC8C}"/>
                  </a:ext>
                </a:extLst>
              </p:cNvPr>
              <p:cNvSpPr/>
              <p:nvPr/>
            </p:nvSpPr>
            <p:spPr>
              <a:xfrm>
                <a:off x="4358640" y="844549"/>
                <a:ext cx="815340"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25" name="TextBox 24">
                <a:extLst>
                  <a:ext uri="{FF2B5EF4-FFF2-40B4-BE49-F238E27FC236}">
                    <a16:creationId xmlns:a16="http://schemas.microsoft.com/office/drawing/2014/main" id="{5F5A6D55-F2B5-4457-9B57-EBCFF020ADD2}"/>
                  </a:ext>
                </a:extLst>
              </p:cNvPr>
              <p:cNvSpPr txBox="1"/>
              <p:nvPr/>
            </p:nvSpPr>
            <p:spPr>
              <a:xfrm>
                <a:off x="4423109" y="927101"/>
                <a:ext cx="678780" cy="515122"/>
              </a:xfrm>
              <a:prstGeom prst="rect">
                <a:avLst/>
              </a:prstGeom>
              <a:noFill/>
            </p:spPr>
            <p:txBody>
              <a:bodyPr wrap="none" lIns="0" tIns="0" rIns="0" bIns="0" rtlCol="0">
                <a:spAutoFit/>
              </a:bodyPr>
              <a:lstStyle/>
              <a:p>
                <a:pPr algn="ctr"/>
                <a:r>
                  <a:rPr lang="en-US" sz="3400" b="1">
                    <a:latin typeface="Futura PT Heavy" panose="020B0802020204020303" pitchFamily="34" charset="0"/>
                  </a:rPr>
                  <a:t>01</a:t>
                </a:r>
              </a:p>
            </p:txBody>
          </p:sp>
        </p:grpSp>
        <p:sp>
          <p:nvSpPr>
            <p:cNvPr id="23" name="TextBox 22">
              <a:extLst>
                <a:ext uri="{FF2B5EF4-FFF2-40B4-BE49-F238E27FC236}">
                  <a16:creationId xmlns:a16="http://schemas.microsoft.com/office/drawing/2014/main" id="{62E9B6E1-7420-4F5C-A89A-7C6EAEF8CB63}"/>
                </a:ext>
              </a:extLst>
            </p:cNvPr>
            <p:cNvSpPr txBox="1"/>
            <p:nvPr/>
          </p:nvSpPr>
          <p:spPr>
            <a:xfrm>
              <a:off x="3980152" y="463110"/>
              <a:ext cx="3052037" cy="272712"/>
            </a:xfrm>
            <a:prstGeom prst="rect">
              <a:avLst/>
            </a:prstGeom>
            <a:noFill/>
          </p:spPr>
          <p:txBody>
            <a:bodyPr wrap="square" lIns="0" tIns="0" rIns="0" bIns="0" rtlCol="0" anchor="t">
              <a:spAutoFit/>
            </a:bodyPr>
            <a:lstStyle/>
            <a:p>
              <a:r>
                <a:rPr lang="en-US" sz="2400" b="1" dirty="0"/>
                <a:t>DC Basics</a:t>
              </a:r>
            </a:p>
          </p:txBody>
        </p:sp>
      </p:grpSp>
      <p:grpSp>
        <p:nvGrpSpPr>
          <p:cNvPr id="26" name="Group 25">
            <a:extLst>
              <a:ext uri="{FF2B5EF4-FFF2-40B4-BE49-F238E27FC236}">
                <a16:creationId xmlns:a16="http://schemas.microsoft.com/office/drawing/2014/main" id="{1862D3A7-7D5C-4CB5-850E-7CDA713837C0}"/>
              </a:ext>
            </a:extLst>
          </p:cNvPr>
          <p:cNvGrpSpPr/>
          <p:nvPr/>
        </p:nvGrpSpPr>
        <p:grpSpPr>
          <a:xfrm>
            <a:off x="1228752" y="1888184"/>
            <a:ext cx="4024706" cy="605770"/>
            <a:chOff x="2892462" y="1121328"/>
            <a:chExt cx="4267930" cy="454328"/>
          </a:xfrm>
        </p:grpSpPr>
        <p:grpSp>
          <p:nvGrpSpPr>
            <p:cNvPr id="39" name="Group 38">
              <a:extLst>
                <a:ext uri="{FF2B5EF4-FFF2-40B4-BE49-F238E27FC236}">
                  <a16:creationId xmlns:a16="http://schemas.microsoft.com/office/drawing/2014/main" id="{D046BB3F-3EC9-465E-8365-DDEADB9EA212}"/>
                </a:ext>
              </a:extLst>
            </p:cNvPr>
            <p:cNvGrpSpPr/>
            <p:nvPr/>
          </p:nvGrpSpPr>
          <p:grpSpPr>
            <a:xfrm>
              <a:off x="2892462" y="1121328"/>
              <a:ext cx="611505" cy="454328"/>
              <a:chOff x="4358640" y="844549"/>
              <a:chExt cx="815340" cy="605771"/>
            </a:xfrm>
          </p:grpSpPr>
          <p:sp>
            <p:nvSpPr>
              <p:cNvPr id="41" name="Rectangle: Rounded Corners 40">
                <a:extLst>
                  <a:ext uri="{FF2B5EF4-FFF2-40B4-BE49-F238E27FC236}">
                    <a16:creationId xmlns:a16="http://schemas.microsoft.com/office/drawing/2014/main" id="{C7F9C50E-0FF6-4707-A04E-5AF3F2262257}"/>
                  </a:ext>
                </a:extLst>
              </p:cNvPr>
              <p:cNvSpPr/>
              <p:nvPr/>
            </p:nvSpPr>
            <p:spPr>
              <a:xfrm>
                <a:off x="4358640" y="844549"/>
                <a:ext cx="815340"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42" name="TextBox 41">
                <a:extLst>
                  <a:ext uri="{FF2B5EF4-FFF2-40B4-BE49-F238E27FC236}">
                    <a16:creationId xmlns:a16="http://schemas.microsoft.com/office/drawing/2014/main" id="{962BF9C3-183F-4B9A-8982-2798407DE747}"/>
                  </a:ext>
                </a:extLst>
              </p:cNvPr>
              <p:cNvSpPr txBox="1"/>
              <p:nvPr/>
            </p:nvSpPr>
            <p:spPr>
              <a:xfrm>
                <a:off x="4417992" y="927100"/>
                <a:ext cx="689016" cy="523220"/>
              </a:xfrm>
              <a:prstGeom prst="rect">
                <a:avLst/>
              </a:prstGeom>
              <a:noFill/>
            </p:spPr>
            <p:txBody>
              <a:bodyPr wrap="none" lIns="0" tIns="0" rIns="0" bIns="0" rtlCol="0">
                <a:spAutoFit/>
              </a:bodyPr>
              <a:lstStyle/>
              <a:p>
                <a:pPr algn="ctr"/>
                <a:r>
                  <a:rPr lang="en-US" sz="3400" b="1">
                    <a:latin typeface="Futura PT Heavy" panose="020B0802020204020303" pitchFamily="34" charset="0"/>
                  </a:rPr>
                  <a:t>02</a:t>
                </a:r>
              </a:p>
            </p:txBody>
          </p:sp>
        </p:grpSp>
        <p:sp>
          <p:nvSpPr>
            <p:cNvPr id="40" name="TextBox 39">
              <a:extLst>
                <a:ext uri="{FF2B5EF4-FFF2-40B4-BE49-F238E27FC236}">
                  <a16:creationId xmlns:a16="http://schemas.microsoft.com/office/drawing/2014/main" id="{8F0E10C9-E34C-418A-9D97-348164150FB1}"/>
                </a:ext>
              </a:extLst>
            </p:cNvPr>
            <p:cNvSpPr txBox="1"/>
            <p:nvPr/>
          </p:nvSpPr>
          <p:spPr>
            <a:xfrm>
              <a:off x="3997332" y="1237034"/>
              <a:ext cx="3163060" cy="276999"/>
            </a:xfrm>
            <a:prstGeom prst="rect">
              <a:avLst/>
            </a:prstGeom>
            <a:noFill/>
          </p:spPr>
          <p:txBody>
            <a:bodyPr wrap="square" lIns="0" tIns="0" rIns="0" bIns="0" rtlCol="0" anchor="t">
              <a:spAutoFit/>
            </a:bodyPr>
            <a:lstStyle/>
            <a:p>
              <a:r>
                <a:rPr lang="en-US" sz="2400" b="1" dirty="0"/>
                <a:t>Circuit Diagrams</a:t>
              </a:r>
            </a:p>
          </p:txBody>
        </p:sp>
      </p:grpSp>
      <p:grpSp>
        <p:nvGrpSpPr>
          <p:cNvPr id="43" name="Group 42">
            <a:extLst>
              <a:ext uri="{FF2B5EF4-FFF2-40B4-BE49-F238E27FC236}">
                <a16:creationId xmlns:a16="http://schemas.microsoft.com/office/drawing/2014/main" id="{FD69BFD3-72F5-4696-A4B5-D10D702C9EB9}"/>
              </a:ext>
            </a:extLst>
          </p:cNvPr>
          <p:cNvGrpSpPr/>
          <p:nvPr/>
        </p:nvGrpSpPr>
        <p:grpSpPr>
          <a:xfrm>
            <a:off x="1228753" y="2738606"/>
            <a:ext cx="4026696" cy="605770"/>
            <a:chOff x="2892460" y="2776536"/>
            <a:chExt cx="3639675" cy="454328"/>
          </a:xfrm>
        </p:grpSpPr>
        <p:grpSp>
          <p:nvGrpSpPr>
            <p:cNvPr id="44" name="Group 43">
              <a:extLst>
                <a:ext uri="{FF2B5EF4-FFF2-40B4-BE49-F238E27FC236}">
                  <a16:creationId xmlns:a16="http://schemas.microsoft.com/office/drawing/2014/main" id="{3DAB7F45-F802-4F75-9E8F-6B03A3021FB4}"/>
                </a:ext>
              </a:extLst>
            </p:cNvPr>
            <p:cNvGrpSpPr/>
            <p:nvPr/>
          </p:nvGrpSpPr>
          <p:grpSpPr>
            <a:xfrm>
              <a:off x="2892460" y="2776536"/>
              <a:ext cx="543758" cy="454328"/>
              <a:chOff x="4358640" y="844549"/>
              <a:chExt cx="725011" cy="605771"/>
            </a:xfrm>
          </p:grpSpPr>
          <p:sp>
            <p:nvSpPr>
              <p:cNvPr id="46" name="Rectangle: Rounded Corners 45">
                <a:extLst>
                  <a:ext uri="{FF2B5EF4-FFF2-40B4-BE49-F238E27FC236}">
                    <a16:creationId xmlns:a16="http://schemas.microsoft.com/office/drawing/2014/main" id="{18C768E1-1112-490D-9D13-D57E23819BA2}"/>
                  </a:ext>
                </a:extLst>
              </p:cNvPr>
              <p:cNvSpPr/>
              <p:nvPr/>
            </p:nvSpPr>
            <p:spPr>
              <a:xfrm>
                <a:off x="4358640" y="844549"/>
                <a:ext cx="725011"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47" name="TextBox 46">
                <a:extLst>
                  <a:ext uri="{FF2B5EF4-FFF2-40B4-BE49-F238E27FC236}">
                    <a16:creationId xmlns:a16="http://schemas.microsoft.com/office/drawing/2014/main" id="{CA81778A-3A05-4D09-A65A-ECCF266087B0}"/>
                  </a:ext>
                </a:extLst>
              </p:cNvPr>
              <p:cNvSpPr txBox="1"/>
              <p:nvPr/>
            </p:nvSpPr>
            <p:spPr>
              <a:xfrm>
                <a:off x="4468849" y="927100"/>
                <a:ext cx="587301" cy="523220"/>
              </a:xfrm>
              <a:prstGeom prst="rect">
                <a:avLst/>
              </a:prstGeom>
              <a:noFill/>
            </p:spPr>
            <p:txBody>
              <a:bodyPr wrap="none" lIns="0" tIns="0" rIns="0" bIns="0" rtlCol="0">
                <a:spAutoFit/>
              </a:bodyPr>
              <a:lstStyle/>
              <a:p>
                <a:pPr algn="ctr"/>
                <a:r>
                  <a:rPr lang="en-US" sz="3400" b="1">
                    <a:latin typeface="Futura PT Heavy" panose="020B0802020204020303" pitchFamily="34" charset="0"/>
                  </a:rPr>
                  <a:t>03</a:t>
                </a:r>
              </a:p>
            </p:txBody>
          </p:sp>
        </p:grpSp>
        <p:sp>
          <p:nvSpPr>
            <p:cNvPr id="45" name="TextBox 44">
              <a:extLst>
                <a:ext uri="{FF2B5EF4-FFF2-40B4-BE49-F238E27FC236}">
                  <a16:creationId xmlns:a16="http://schemas.microsoft.com/office/drawing/2014/main" id="{ED202FBA-1855-4291-8F3D-D382BE959925}"/>
                </a:ext>
              </a:extLst>
            </p:cNvPr>
            <p:cNvSpPr txBox="1"/>
            <p:nvPr/>
          </p:nvSpPr>
          <p:spPr>
            <a:xfrm>
              <a:off x="3831785" y="2882709"/>
              <a:ext cx="2700350" cy="276999"/>
            </a:xfrm>
            <a:prstGeom prst="rect">
              <a:avLst/>
            </a:prstGeom>
            <a:noFill/>
          </p:spPr>
          <p:txBody>
            <a:bodyPr wrap="square" lIns="0" tIns="0" rIns="0" bIns="0" rtlCol="0" anchor="t">
              <a:spAutoFit/>
            </a:bodyPr>
            <a:lstStyle/>
            <a:p>
              <a:r>
                <a:rPr lang="en-US" sz="2400" b="1" dirty="0"/>
                <a:t>Power/Ground</a:t>
              </a:r>
            </a:p>
          </p:txBody>
        </p:sp>
      </p:grpSp>
      <p:grpSp>
        <p:nvGrpSpPr>
          <p:cNvPr id="2" name="Group 1">
            <a:extLst>
              <a:ext uri="{FF2B5EF4-FFF2-40B4-BE49-F238E27FC236}">
                <a16:creationId xmlns:a16="http://schemas.microsoft.com/office/drawing/2014/main" id="{FFC5F9AD-0605-F528-46F5-7445EF2AD707}"/>
              </a:ext>
            </a:extLst>
          </p:cNvPr>
          <p:cNvGrpSpPr/>
          <p:nvPr/>
        </p:nvGrpSpPr>
        <p:grpSpPr>
          <a:xfrm>
            <a:off x="1320202" y="3647549"/>
            <a:ext cx="4499728" cy="815608"/>
            <a:chOff x="2975119" y="2838445"/>
            <a:chExt cx="4067241" cy="855425"/>
          </a:xfrm>
        </p:grpSpPr>
        <p:sp>
          <p:nvSpPr>
            <p:cNvPr id="8" name="TextBox 7">
              <a:extLst>
                <a:ext uri="{FF2B5EF4-FFF2-40B4-BE49-F238E27FC236}">
                  <a16:creationId xmlns:a16="http://schemas.microsoft.com/office/drawing/2014/main" id="{C861FED1-2840-001D-1126-2EF4D26EC9A9}"/>
                </a:ext>
              </a:extLst>
            </p:cNvPr>
            <p:cNvSpPr txBox="1"/>
            <p:nvPr/>
          </p:nvSpPr>
          <p:spPr>
            <a:xfrm>
              <a:off x="2975119" y="2838445"/>
              <a:ext cx="440475" cy="548763"/>
            </a:xfrm>
            <a:prstGeom prst="rect">
              <a:avLst/>
            </a:prstGeom>
            <a:noFill/>
          </p:spPr>
          <p:txBody>
            <a:bodyPr wrap="none" lIns="0" tIns="0" rIns="0" bIns="0" rtlCol="0" anchor="t">
              <a:spAutoFit/>
            </a:bodyPr>
            <a:lstStyle/>
            <a:p>
              <a:pPr algn="ctr"/>
              <a:r>
                <a:rPr lang="en-US" sz="3400" b="1">
                  <a:latin typeface="Futura PT Heavy"/>
                </a:rPr>
                <a:t>04</a:t>
              </a:r>
              <a:endParaRPr lang="en-US" sz="3400" b="1">
                <a:latin typeface="Futura PT Heavy" panose="020B0802020204020303" pitchFamily="34" charset="0"/>
              </a:endParaRPr>
            </a:p>
          </p:txBody>
        </p:sp>
        <p:sp>
          <p:nvSpPr>
            <p:cNvPr id="4" name="TextBox 3">
              <a:extLst>
                <a:ext uri="{FF2B5EF4-FFF2-40B4-BE49-F238E27FC236}">
                  <a16:creationId xmlns:a16="http://schemas.microsoft.com/office/drawing/2014/main" id="{4BB607B0-53E1-577B-D266-9487E991F55E}"/>
                </a:ext>
              </a:extLst>
            </p:cNvPr>
            <p:cNvSpPr txBox="1"/>
            <p:nvPr/>
          </p:nvSpPr>
          <p:spPr>
            <a:xfrm>
              <a:off x="3834660" y="2919145"/>
              <a:ext cx="3207700" cy="774725"/>
            </a:xfrm>
            <a:prstGeom prst="rect">
              <a:avLst/>
            </a:prstGeom>
            <a:noFill/>
          </p:spPr>
          <p:txBody>
            <a:bodyPr wrap="square" lIns="0" tIns="0" rIns="0" bIns="0" rtlCol="0" anchor="t">
              <a:spAutoFit/>
            </a:bodyPr>
            <a:lstStyle/>
            <a:p>
              <a:r>
                <a:rPr lang="en-US" sz="2400" b="1" dirty="0">
                  <a:solidFill>
                    <a:srgbClr val="33383F"/>
                  </a:solidFill>
                  <a:ea typeface="+mn-lt"/>
                  <a:cs typeface="+mn-lt"/>
                </a:rPr>
                <a:t>Terminals: KL15 and KL30</a:t>
              </a:r>
              <a:endParaRPr lang="en-US" sz="2400" dirty="0"/>
            </a:p>
          </p:txBody>
        </p:sp>
      </p:grpSp>
      <p:sp>
        <p:nvSpPr>
          <p:cNvPr id="31" name="Rectangle: Rounded Corners 30">
            <a:extLst>
              <a:ext uri="{FF2B5EF4-FFF2-40B4-BE49-F238E27FC236}">
                <a16:creationId xmlns:a16="http://schemas.microsoft.com/office/drawing/2014/main" id="{E73CFDD6-631E-6ED2-D9AB-8F7B14EBBCAD}"/>
              </a:ext>
            </a:extLst>
          </p:cNvPr>
          <p:cNvSpPr/>
          <p:nvPr/>
        </p:nvSpPr>
        <p:spPr>
          <a:xfrm>
            <a:off x="1229340" y="3602173"/>
            <a:ext cx="576656" cy="45719"/>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220607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6A7B-5C58-812A-0FDC-26D81A8E2364}"/>
              </a:ext>
            </a:extLst>
          </p:cNvPr>
          <p:cNvSpPr>
            <a:spLocks noGrp="1"/>
          </p:cNvSpPr>
          <p:nvPr>
            <p:ph type="title"/>
          </p:nvPr>
        </p:nvSpPr>
        <p:spPr/>
        <p:txBody>
          <a:bodyPr/>
          <a:lstStyle/>
          <a:p>
            <a:r>
              <a:rPr lang="en-US" dirty="0"/>
              <a:t>Terminal 31</a:t>
            </a:r>
          </a:p>
        </p:txBody>
      </p:sp>
      <p:pic>
        <p:nvPicPr>
          <p:cNvPr id="4" name="Content Placeholder 3" descr="A black and orange battery with a wire&#10;&#10;Description automatically generated">
            <a:extLst>
              <a:ext uri="{FF2B5EF4-FFF2-40B4-BE49-F238E27FC236}">
                <a16:creationId xmlns:a16="http://schemas.microsoft.com/office/drawing/2014/main" id="{CE71EBB6-6289-0AA2-D7B1-B1945424A17B}"/>
              </a:ext>
            </a:extLst>
          </p:cNvPr>
          <p:cNvPicPr>
            <a:picLocks noGrp="1" noChangeAspect="1"/>
          </p:cNvPicPr>
          <p:nvPr>
            <p:ph idx="1"/>
          </p:nvPr>
        </p:nvPicPr>
        <p:blipFill>
          <a:blip r:embed="rId3"/>
          <a:stretch>
            <a:fillRect/>
          </a:stretch>
        </p:blipFill>
        <p:spPr>
          <a:xfrm>
            <a:off x="3824886" y="1685925"/>
            <a:ext cx="4542227" cy="4040191"/>
          </a:xfrm>
        </p:spPr>
      </p:pic>
    </p:spTree>
    <p:extLst>
      <p:ext uri="{BB962C8B-B14F-4D97-AF65-F5344CB8AC3E}">
        <p14:creationId xmlns:p14="http://schemas.microsoft.com/office/powerpoint/2010/main" val="1811182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7B8A6-B7F3-150E-C34D-3B2352FE0B3D}"/>
              </a:ext>
            </a:extLst>
          </p:cNvPr>
          <p:cNvSpPr>
            <a:spLocks noGrp="1"/>
          </p:cNvSpPr>
          <p:nvPr>
            <p:ph type="title"/>
          </p:nvPr>
        </p:nvSpPr>
        <p:spPr/>
        <p:txBody>
          <a:bodyPr/>
          <a:lstStyle/>
          <a:p>
            <a:r>
              <a:rPr lang="en-US" dirty="0"/>
              <a:t>Terminal 31</a:t>
            </a:r>
          </a:p>
        </p:txBody>
      </p:sp>
      <p:pic>
        <p:nvPicPr>
          <p:cNvPr id="4" name="Content Placeholder 3" descr="A black battery with a red line&#10;&#10;Description automatically generated">
            <a:extLst>
              <a:ext uri="{FF2B5EF4-FFF2-40B4-BE49-F238E27FC236}">
                <a16:creationId xmlns:a16="http://schemas.microsoft.com/office/drawing/2014/main" id="{99F2EAF5-9251-26A8-47F4-A6FD24BF7CDA}"/>
              </a:ext>
            </a:extLst>
          </p:cNvPr>
          <p:cNvPicPr>
            <a:picLocks noGrp="1" noChangeAspect="1"/>
          </p:cNvPicPr>
          <p:nvPr>
            <p:ph idx="1"/>
          </p:nvPr>
        </p:nvPicPr>
        <p:blipFill>
          <a:blip r:embed="rId3"/>
          <a:stretch>
            <a:fillRect/>
          </a:stretch>
        </p:blipFill>
        <p:spPr>
          <a:xfrm>
            <a:off x="1691599" y="1685925"/>
            <a:ext cx="8808802" cy="4040191"/>
          </a:xfrm>
        </p:spPr>
      </p:pic>
    </p:spTree>
    <p:extLst>
      <p:ext uri="{BB962C8B-B14F-4D97-AF65-F5344CB8AC3E}">
        <p14:creationId xmlns:p14="http://schemas.microsoft.com/office/powerpoint/2010/main" val="1713085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9955-A059-F180-C890-D066B88EBADD}"/>
              </a:ext>
            </a:extLst>
          </p:cNvPr>
          <p:cNvSpPr>
            <a:spLocks noGrp="1"/>
          </p:cNvSpPr>
          <p:nvPr>
            <p:ph type="title"/>
          </p:nvPr>
        </p:nvSpPr>
        <p:spPr/>
        <p:txBody>
          <a:bodyPr/>
          <a:lstStyle/>
          <a:p>
            <a:r>
              <a:rPr lang="en-US" dirty="0"/>
              <a:t>Terminal 30B</a:t>
            </a:r>
            <a:br>
              <a:rPr lang="en-US" dirty="0"/>
            </a:br>
            <a:r>
              <a:rPr lang="en-US" dirty="0"/>
              <a:t>(Previously named: 30g)</a:t>
            </a:r>
          </a:p>
        </p:txBody>
      </p:sp>
      <p:pic>
        <p:nvPicPr>
          <p:cNvPr id="4" name="Content Placeholder 3" descr="A battery and stopwatch with a red line&#10;&#10;Description automatically generated">
            <a:extLst>
              <a:ext uri="{FF2B5EF4-FFF2-40B4-BE49-F238E27FC236}">
                <a16:creationId xmlns:a16="http://schemas.microsoft.com/office/drawing/2014/main" id="{F392F983-FF19-3319-3461-DFC2B1BD7043}"/>
              </a:ext>
            </a:extLst>
          </p:cNvPr>
          <p:cNvPicPr>
            <a:picLocks noGrp="1" noChangeAspect="1"/>
          </p:cNvPicPr>
          <p:nvPr>
            <p:ph idx="1"/>
          </p:nvPr>
        </p:nvPicPr>
        <p:blipFill>
          <a:blip r:embed="rId3"/>
          <a:stretch>
            <a:fillRect/>
          </a:stretch>
        </p:blipFill>
        <p:spPr>
          <a:xfrm>
            <a:off x="1536587" y="1685925"/>
            <a:ext cx="9118825" cy="4040191"/>
          </a:xfrm>
        </p:spPr>
      </p:pic>
    </p:spTree>
    <p:extLst>
      <p:ext uri="{BB962C8B-B14F-4D97-AF65-F5344CB8AC3E}">
        <p14:creationId xmlns:p14="http://schemas.microsoft.com/office/powerpoint/2010/main" val="3156185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C822-FCAA-48BB-E5FF-365CD1E10847}"/>
              </a:ext>
            </a:extLst>
          </p:cNvPr>
          <p:cNvSpPr>
            <a:spLocks noGrp="1"/>
          </p:cNvSpPr>
          <p:nvPr>
            <p:ph type="title"/>
          </p:nvPr>
        </p:nvSpPr>
        <p:spPr/>
        <p:txBody>
          <a:bodyPr/>
          <a:lstStyle/>
          <a:p>
            <a:r>
              <a:rPr lang="en-US" dirty="0"/>
              <a:t>Terminal 30F</a:t>
            </a:r>
            <a:br>
              <a:rPr lang="en-US" dirty="0"/>
            </a:br>
            <a:r>
              <a:rPr lang="en-US" dirty="0"/>
              <a:t>(Previously named: 30g_f)</a:t>
            </a:r>
          </a:p>
        </p:txBody>
      </p:sp>
      <p:pic>
        <p:nvPicPr>
          <p:cNvPr id="4" name="Content Placeholder 3" descr="A diagram of a battery with a stopwatch and a red line&#10;&#10;Description automatically generated">
            <a:extLst>
              <a:ext uri="{FF2B5EF4-FFF2-40B4-BE49-F238E27FC236}">
                <a16:creationId xmlns:a16="http://schemas.microsoft.com/office/drawing/2014/main" id="{C864D40B-4B1D-8C49-5B53-065391846FCF}"/>
              </a:ext>
            </a:extLst>
          </p:cNvPr>
          <p:cNvPicPr>
            <a:picLocks noGrp="1" noChangeAspect="1"/>
          </p:cNvPicPr>
          <p:nvPr>
            <p:ph idx="1"/>
          </p:nvPr>
        </p:nvPicPr>
        <p:blipFill>
          <a:blip r:embed="rId3"/>
          <a:stretch>
            <a:fillRect/>
          </a:stretch>
        </p:blipFill>
        <p:spPr>
          <a:xfrm>
            <a:off x="1549756" y="1685925"/>
            <a:ext cx="9092487" cy="4040191"/>
          </a:xfrm>
        </p:spPr>
      </p:pic>
    </p:spTree>
    <p:extLst>
      <p:ext uri="{BB962C8B-B14F-4D97-AF65-F5344CB8AC3E}">
        <p14:creationId xmlns:p14="http://schemas.microsoft.com/office/powerpoint/2010/main" val="2641291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8252-9743-2119-9460-86E7EB4D2859}"/>
              </a:ext>
            </a:extLst>
          </p:cNvPr>
          <p:cNvSpPr>
            <a:spLocks noGrp="1"/>
          </p:cNvSpPr>
          <p:nvPr>
            <p:ph type="title"/>
          </p:nvPr>
        </p:nvSpPr>
        <p:spPr/>
        <p:txBody>
          <a:bodyPr/>
          <a:lstStyle/>
          <a:p>
            <a:r>
              <a:rPr lang="en-US" dirty="0"/>
              <a:t>Terminal 15 &amp; 15 N</a:t>
            </a:r>
          </a:p>
        </p:txBody>
      </p:sp>
      <p:pic>
        <p:nvPicPr>
          <p:cNvPr id="4" name="Content Placeholder 3" descr="A diagram of a car&#10;&#10;Description automatically generated">
            <a:extLst>
              <a:ext uri="{FF2B5EF4-FFF2-40B4-BE49-F238E27FC236}">
                <a16:creationId xmlns:a16="http://schemas.microsoft.com/office/drawing/2014/main" id="{19608D0D-58B2-8CCB-645B-A120D21FFD18}"/>
              </a:ext>
            </a:extLst>
          </p:cNvPr>
          <p:cNvPicPr>
            <a:picLocks noGrp="1" noChangeAspect="1"/>
          </p:cNvPicPr>
          <p:nvPr>
            <p:ph idx="1"/>
          </p:nvPr>
        </p:nvPicPr>
        <p:blipFill>
          <a:blip r:embed="rId3"/>
          <a:stretch>
            <a:fillRect/>
          </a:stretch>
        </p:blipFill>
        <p:spPr>
          <a:xfrm>
            <a:off x="2491202" y="1685925"/>
            <a:ext cx="7209596" cy="4040191"/>
          </a:xfrm>
        </p:spPr>
      </p:pic>
    </p:spTree>
    <p:extLst>
      <p:ext uri="{BB962C8B-B14F-4D97-AF65-F5344CB8AC3E}">
        <p14:creationId xmlns:p14="http://schemas.microsoft.com/office/powerpoint/2010/main" val="1208060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3C60-EF50-1F0E-8F5D-887038D23D39}"/>
              </a:ext>
            </a:extLst>
          </p:cNvPr>
          <p:cNvSpPr>
            <a:spLocks noGrp="1"/>
          </p:cNvSpPr>
          <p:nvPr>
            <p:ph type="title"/>
          </p:nvPr>
        </p:nvSpPr>
        <p:spPr/>
        <p:txBody>
          <a:bodyPr/>
          <a:lstStyle/>
          <a:p>
            <a:r>
              <a:rPr lang="en-US" dirty="0"/>
              <a:t>BMW Fuse Box</a:t>
            </a:r>
          </a:p>
        </p:txBody>
      </p:sp>
      <p:pic>
        <p:nvPicPr>
          <p:cNvPr id="4" name="Content Placeholder 3" descr="A close-up of a car fuse box&#10;&#10;Description automatically generated">
            <a:extLst>
              <a:ext uri="{FF2B5EF4-FFF2-40B4-BE49-F238E27FC236}">
                <a16:creationId xmlns:a16="http://schemas.microsoft.com/office/drawing/2014/main" id="{19FAB602-173E-FE60-5361-8942870D8198}"/>
              </a:ext>
            </a:extLst>
          </p:cNvPr>
          <p:cNvPicPr>
            <a:picLocks noGrp="1" noChangeAspect="1"/>
          </p:cNvPicPr>
          <p:nvPr>
            <p:ph idx="1"/>
          </p:nvPr>
        </p:nvPicPr>
        <p:blipFill>
          <a:blip r:embed="rId3"/>
          <a:stretch>
            <a:fillRect/>
          </a:stretch>
        </p:blipFill>
        <p:spPr>
          <a:xfrm>
            <a:off x="3402539" y="1685925"/>
            <a:ext cx="5386921" cy="4040191"/>
          </a:xfrm>
        </p:spPr>
      </p:pic>
    </p:spTree>
    <p:extLst>
      <p:ext uri="{BB962C8B-B14F-4D97-AF65-F5344CB8AC3E}">
        <p14:creationId xmlns:p14="http://schemas.microsoft.com/office/powerpoint/2010/main" val="672166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dirty="0">
                <a:cs typeface="FUTURA MEDIUM"/>
              </a:rPr>
              <a:t>01 – </a:t>
            </a:r>
            <a:br>
              <a:rPr lang="en-US" dirty="0">
                <a:cs typeface="FUTURA MEDIUM"/>
              </a:rPr>
            </a:br>
            <a:r>
              <a:rPr lang="en-US" b="0" dirty="0">
                <a:cs typeface="FUTURA MEDIUM"/>
              </a:rPr>
              <a:t>DC Basics</a:t>
            </a:r>
            <a:endParaRPr lang="en-US" dirty="0"/>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7677" y="4005353"/>
            <a:ext cx="450907" cy="507271"/>
          </a:xfrm>
          <a:prstGeom prst="rect">
            <a:avLst/>
          </a:prstGeom>
        </p:spPr>
      </p:pic>
    </p:spTree>
    <p:extLst>
      <p:ext uri="{BB962C8B-B14F-4D97-AF65-F5344CB8AC3E}">
        <p14:creationId xmlns:p14="http://schemas.microsoft.com/office/powerpoint/2010/main" val="246400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01EE6B22-851A-EDDC-BFFB-2DFEC3B9D619}"/>
              </a:ext>
            </a:extLst>
          </p:cNvPr>
          <p:cNvSpPr>
            <a:spLocks noGrp="1"/>
          </p:cNvSpPr>
          <p:nvPr>
            <p:ph type="body" sz="quarter" idx="17"/>
          </p:nvPr>
        </p:nvSpPr>
        <p:spPr>
          <a:xfrm>
            <a:off x="6273800" y="1600201"/>
            <a:ext cx="5613400" cy="647700"/>
          </a:xfrm>
          <a:solidFill>
            <a:srgbClr val="2941F5"/>
          </a:solidFill>
        </p:spPr>
        <p:txBody>
          <a:bodyPr/>
          <a:lstStyle/>
          <a:p>
            <a:r>
              <a:rPr lang="en-US">
                <a:latin typeface="Futura PT Bold"/>
                <a:cs typeface="Arial"/>
              </a:rPr>
              <a:t>Overview</a:t>
            </a:r>
            <a:endParaRPr lang="en-US" dirty="0"/>
          </a:p>
        </p:txBody>
      </p:sp>
      <p:sp>
        <p:nvSpPr>
          <p:cNvPr id="3" name="Content Placeholder 2">
            <a:extLst>
              <a:ext uri="{FF2B5EF4-FFF2-40B4-BE49-F238E27FC236}">
                <a16:creationId xmlns:a16="http://schemas.microsoft.com/office/drawing/2014/main" id="{C22BCF9D-0B7B-9AB3-1EFC-ABE372BE04F9}"/>
              </a:ext>
            </a:extLst>
          </p:cNvPr>
          <p:cNvSpPr>
            <a:spLocks noGrp="1"/>
          </p:cNvSpPr>
          <p:nvPr>
            <p:ph sz="quarter" idx="19"/>
          </p:nvPr>
        </p:nvSpPr>
        <p:spPr>
          <a:xfrm>
            <a:off x="6278880" y="2247901"/>
            <a:ext cx="5608320" cy="4103203"/>
          </a:xfrm>
        </p:spPr>
        <p:txBody>
          <a:bodyPr vert="horz" lIns="0" tIns="0" rIns="0" bIns="0" rtlCol="0" anchor="t">
            <a:normAutofit fontScale="85000" lnSpcReduction="20000"/>
          </a:bodyPr>
          <a:lstStyle/>
          <a:p>
            <a:pPr marL="228594" indent="-228594">
              <a:buChar char="•"/>
            </a:pPr>
            <a:r>
              <a:rPr lang="en-US" b="1" u="sng" dirty="0">
                <a:latin typeface="Arial"/>
                <a:cs typeface="Arial"/>
              </a:rPr>
              <a:t>Definition:</a:t>
            </a:r>
            <a:r>
              <a:rPr lang="en-US" dirty="0">
                <a:latin typeface="Arial"/>
                <a:cs typeface="Arial"/>
              </a:rPr>
              <a:t> Direct Current (DC) is a type of current that flows in one direction</a:t>
            </a:r>
          </a:p>
          <a:p>
            <a:pPr marL="228594" indent="-228594">
              <a:buChar char="•"/>
            </a:pPr>
            <a:r>
              <a:rPr lang="en-US" b="1" u="sng" dirty="0">
                <a:latin typeface="Arial"/>
                <a:cs typeface="Arial"/>
              </a:rPr>
              <a:t>Importance:</a:t>
            </a:r>
            <a:r>
              <a:rPr lang="en-US" dirty="0">
                <a:latin typeface="Arial"/>
                <a:cs typeface="Arial"/>
              </a:rPr>
              <a:t> Understanding DC is essential to understanding circuit diagrams</a:t>
            </a:r>
          </a:p>
          <a:p>
            <a:pPr marL="575719" lvl="1" indent="-228594">
              <a:buFont typeface="Courier New" panose="020B0604020202020204" pitchFamily="34" charset="0"/>
              <a:buChar char="o"/>
            </a:pPr>
            <a:r>
              <a:rPr lang="en-US" sz="2133" dirty="0">
                <a:latin typeface="Arial"/>
                <a:cs typeface="Arial"/>
              </a:rPr>
              <a:t>Current – The flow rate of electric charge in a circuit</a:t>
            </a:r>
          </a:p>
          <a:p>
            <a:pPr marL="575719" lvl="1" indent="-228594">
              <a:buFont typeface="Courier New" panose="020B0604020202020204" pitchFamily="34" charset="0"/>
              <a:buChar char="o"/>
            </a:pPr>
            <a:r>
              <a:rPr lang="en-US" sz="2133" dirty="0">
                <a:latin typeface="Arial"/>
                <a:cs typeface="Arial"/>
              </a:rPr>
              <a:t>Voltage – The potential difference between 2 points in a circuit</a:t>
            </a:r>
          </a:p>
          <a:p>
            <a:pPr marL="575719" lvl="1" indent="-228594">
              <a:buFont typeface="Courier New" panose="020B0604020202020204" pitchFamily="34" charset="0"/>
              <a:buChar char="o"/>
            </a:pPr>
            <a:r>
              <a:rPr lang="en-US" sz="2133" dirty="0">
                <a:latin typeface="Arial"/>
                <a:cs typeface="Arial"/>
              </a:rPr>
              <a:t>Resistance – The opposition to current flow</a:t>
            </a:r>
          </a:p>
          <a:p>
            <a:pPr marL="575719" lvl="1" indent="-228594">
              <a:buFont typeface="Courier New" panose="020B0604020202020204" pitchFamily="34" charset="0"/>
              <a:buChar char="o"/>
            </a:pPr>
            <a:r>
              <a:rPr lang="en-US" sz="2133" dirty="0">
                <a:latin typeface="Arial"/>
                <a:cs typeface="Arial"/>
              </a:rPr>
              <a:t>Ohm’s Law – V = IR</a:t>
            </a:r>
          </a:p>
          <a:p>
            <a:pPr marL="575719" lvl="1" indent="-228594">
              <a:buFont typeface="Courier New" panose="020B0604020202020204" pitchFamily="34" charset="0"/>
              <a:buChar char="o"/>
            </a:pPr>
            <a:endParaRPr lang="en-US" sz="2400" dirty="0">
              <a:latin typeface="Arial"/>
              <a:cs typeface="Arial"/>
            </a:endParaRPr>
          </a:p>
        </p:txBody>
      </p:sp>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609600" y="274639"/>
            <a:ext cx="10972800" cy="1143000"/>
          </a:xfrm>
        </p:spPr>
        <p:txBody>
          <a:bodyPr anchor="ctr">
            <a:normAutofit/>
          </a:bodyPr>
          <a:lstStyle/>
          <a:p>
            <a:r>
              <a:rPr lang="en-US" dirty="0">
                <a:latin typeface="Arial"/>
                <a:cs typeface="Arial"/>
              </a:rPr>
              <a:t>DC Basics</a:t>
            </a:r>
          </a:p>
        </p:txBody>
      </p:sp>
      <p:pic>
        <p:nvPicPr>
          <p:cNvPr id="1026" name="Picture 2" descr="undefined">
            <a:extLst>
              <a:ext uri="{FF2B5EF4-FFF2-40B4-BE49-F238E27FC236}">
                <a16:creationId xmlns:a16="http://schemas.microsoft.com/office/drawing/2014/main" id="{319D5177-0BA9-8FD3-4F2A-4B94FDAAD7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5410" y="2628900"/>
            <a:ext cx="2101277" cy="294151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4A90CCFE-66FC-6C01-7609-3869244F56B5}"/>
              </a:ext>
            </a:extLst>
          </p:cNvPr>
          <p:cNvSpPr txBox="1">
            <a:spLocks/>
          </p:cNvSpPr>
          <p:nvPr/>
        </p:nvSpPr>
        <p:spPr>
          <a:xfrm>
            <a:off x="304801" y="1600201"/>
            <a:ext cx="5613400" cy="647700"/>
          </a:xfrm>
          <a:prstGeom prst="round2SameRect">
            <a:avLst>
              <a:gd name="adj1" fmla="val 25372"/>
              <a:gd name="adj2" fmla="val 0"/>
            </a:avLst>
          </a:prstGeom>
          <a:solidFill>
            <a:schemeClr val="accent2"/>
          </a:solidFill>
        </p:spPr>
        <p:txBody>
          <a:bodyPr vert="horz" lIns="91440" tIns="45720" rIns="91440" bIns="91440" rtlCol="0" anchor="ctr">
            <a:normAutofit/>
          </a:bodyPr>
          <a:lstStyle>
            <a:lvl1pPr marL="0" indent="0" algn="ctr" defTabSz="914400" rtl="0" eaLnBrk="1" latinLnBrk="0" hangingPunct="1">
              <a:lnSpc>
                <a:spcPct val="150000"/>
              </a:lnSpc>
              <a:spcBef>
                <a:spcPts val="1000"/>
              </a:spcBef>
              <a:buClr>
                <a:schemeClr val="accent3"/>
              </a:buClr>
              <a:buFont typeface="Wingdings" panose="05000000000000000000" pitchFamily="2" charset="2"/>
              <a:buNone/>
              <a:defRPr sz="2000" kern="1200" spc="50">
                <a:solidFill>
                  <a:schemeClr val="bg1"/>
                </a:solidFill>
                <a:latin typeface="Futura PT Bold" panose="020B0902020204020203" pitchFamily="34" charset="0"/>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utura PT Bold"/>
                <a:cs typeface="Arial"/>
              </a:rPr>
              <a:t>Ohm’s Law Diagram</a:t>
            </a:r>
            <a:endParaRPr lang="en-US" dirty="0"/>
          </a:p>
        </p:txBody>
      </p:sp>
    </p:spTree>
    <p:extLst>
      <p:ext uri="{BB962C8B-B14F-4D97-AF65-F5344CB8AC3E}">
        <p14:creationId xmlns:p14="http://schemas.microsoft.com/office/powerpoint/2010/main" val="97257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dirty="0">
                <a:cs typeface="FUTURA MEDIUM"/>
              </a:rPr>
              <a:t>02 – </a:t>
            </a:r>
            <a:r>
              <a:rPr lang="en-US" b="0" dirty="0">
                <a:cs typeface="FUTURA MEDIUM"/>
              </a:rPr>
              <a:t>Circuit Diagrams</a:t>
            </a:r>
            <a:endParaRPr lang="en-US" dirty="0"/>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59929" y="4045110"/>
            <a:ext cx="450907" cy="507271"/>
          </a:xfrm>
          <a:prstGeom prst="rect">
            <a:avLst/>
          </a:prstGeom>
        </p:spPr>
      </p:pic>
    </p:spTree>
    <p:extLst>
      <p:ext uri="{BB962C8B-B14F-4D97-AF65-F5344CB8AC3E}">
        <p14:creationId xmlns:p14="http://schemas.microsoft.com/office/powerpoint/2010/main" val="180899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01EE6B22-851A-EDDC-BFFB-2DFEC3B9D619}"/>
              </a:ext>
            </a:extLst>
          </p:cNvPr>
          <p:cNvSpPr>
            <a:spLocks noGrp="1"/>
          </p:cNvSpPr>
          <p:nvPr>
            <p:ph type="body" sz="quarter" idx="17"/>
          </p:nvPr>
        </p:nvSpPr>
        <p:spPr>
          <a:xfrm>
            <a:off x="6278880" y="1391135"/>
            <a:ext cx="5613400" cy="647700"/>
          </a:xfrm>
          <a:solidFill>
            <a:srgbClr val="2941F5"/>
          </a:solidFill>
        </p:spPr>
        <p:txBody>
          <a:bodyPr/>
          <a:lstStyle/>
          <a:p>
            <a:r>
              <a:rPr lang="en-US" dirty="0">
                <a:latin typeface="Futura PT Bold"/>
                <a:cs typeface="Arial"/>
              </a:rPr>
              <a:t>Overview</a:t>
            </a:r>
            <a:endParaRPr lang="en-US" dirty="0"/>
          </a:p>
        </p:txBody>
      </p:sp>
      <p:sp>
        <p:nvSpPr>
          <p:cNvPr id="3" name="Content Placeholder 2">
            <a:extLst>
              <a:ext uri="{FF2B5EF4-FFF2-40B4-BE49-F238E27FC236}">
                <a16:creationId xmlns:a16="http://schemas.microsoft.com/office/drawing/2014/main" id="{C22BCF9D-0B7B-9AB3-1EFC-ABE372BE04F9}"/>
              </a:ext>
            </a:extLst>
          </p:cNvPr>
          <p:cNvSpPr>
            <a:spLocks noGrp="1"/>
          </p:cNvSpPr>
          <p:nvPr>
            <p:ph sz="quarter" idx="19"/>
          </p:nvPr>
        </p:nvSpPr>
        <p:spPr>
          <a:xfrm>
            <a:off x="6278880" y="2038836"/>
            <a:ext cx="5608320" cy="4544526"/>
          </a:xfrm>
        </p:spPr>
        <p:txBody>
          <a:bodyPr vert="horz" lIns="0" tIns="0" rIns="0" bIns="0" rtlCol="0" anchor="t">
            <a:normAutofit fontScale="70000" lnSpcReduction="20000"/>
          </a:bodyPr>
          <a:lstStyle/>
          <a:p>
            <a:pPr marL="228594" indent="-228594">
              <a:buChar char="•"/>
            </a:pPr>
            <a:r>
              <a:rPr lang="en-US" sz="2300" b="1" u="sng" dirty="0">
                <a:latin typeface="Arial"/>
                <a:cs typeface="Arial"/>
              </a:rPr>
              <a:t>Definition:</a:t>
            </a:r>
            <a:r>
              <a:rPr lang="en-US" sz="2300" dirty="0">
                <a:latin typeface="Arial"/>
                <a:cs typeface="Arial"/>
              </a:rPr>
              <a:t> A Circuit Diagram is a graphical representation of an electrical circuit using standardized symbols</a:t>
            </a:r>
          </a:p>
          <a:p>
            <a:pPr marL="228594" indent="-228594">
              <a:buChar char="•"/>
            </a:pPr>
            <a:r>
              <a:rPr lang="en-US" sz="2300" b="1" u="sng" dirty="0">
                <a:latin typeface="Arial"/>
                <a:cs typeface="Arial"/>
              </a:rPr>
              <a:t>Importance:</a:t>
            </a:r>
            <a:r>
              <a:rPr lang="en-US" sz="2300" dirty="0">
                <a:latin typeface="Arial"/>
                <a:cs typeface="Arial"/>
              </a:rPr>
              <a:t> Circuit Diagrams help visualize and understand Automotive Systems, allowing you to analyze, troubleshoot, and modify systems</a:t>
            </a:r>
          </a:p>
          <a:p>
            <a:pPr marL="575719" lvl="1" indent="-228594">
              <a:buFont typeface="Courier New" panose="020B0604020202020204" pitchFamily="34" charset="0"/>
              <a:buChar char="o"/>
            </a:pPr>
            <a:r>
              <a:rPr lang="en-US" sz="2600" dirty="0">
                <a:latin typeface="Arial"/>
                <a:cs typeface="Arial"/>
              </a:rPr>
              <a:t>Components – Resistors, relays, switches, etc. that are represented by standardized symbols</a:t>
            </a:r>
          </a:p>
          <a:p>
            <a:pPr marL="575719" lvl="1" indent="-228594">
              <a:buFont typeface="Courier New" panose="020B0604020202020204" pitchFamily="34" charset="0"/>
              <a:buChar char="o"/>
            </a:pPr>
            <a:r>
              <a:rPr lang="en-US" sz="2600" dirty="0">
                <a:latin typeface="Arial"/>
                <a:cs typeface="Arial"/>
              </a:rPr>
              <a:t>Wires – Represented by lines that connect components together in a circuit</a:t>
            </a:r>
          </a:p>
          <a:p>
            <a:pPr marL="575719" lvl="1" indent="-228594">
              <a:buFont typeface="Courier New" panose="020B0604020202020204" pitchFamily="34" charset="0"/>
              <a:buChar char="o"/>
            </a:pPr>
            <a:r>
              <a:rPr lang="en-US" sz="2600" dirty="0">
                <a:latin typeface="Arial"/>
                <a:cs typeface="Arial"/>
              </a:rPr>
              <a:t>Power Source – Batteries, generators, etc.</a:t>
            </a:r>
          </a:p>
          <a:p>
            <a:pPr marL="575719" lvl="1" indent="-228594">
              <a:buFont typeface="Courier New" panose="020B0604020202020204" pitchFamily="34" charset="0"/>
              <a:buChar char="o"/>
            </a:pPr>
            <a:endParaRPr lang="en-US" sz="2400" dirty="0">
              <a:latin typeface="Arial"/>
              <a:cs typeface="Arial"/>
            </a:endParaRPr>
          </a:p>
        </p:txBody>
      </p:sp>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609600" y="274639"/>
            <a:ext cx="10972800" cy="1143000"/>
          </a:xfrm>
        </p:spPr>
        <p:txBody>
          <a:bodyPr anchor="ctr">
            <a:normAutofit/>
          </a:bodyPr>
          <a:lstStyle/>
          <a:p>
            <a:r>
              <a:rPr lang="en-US" dirty="0">
                <a:latin typeface="Arial"/>
                <a:cs typeface="Arial"/>
              </a:rPr>
              <a:t>Circuit Diagrams</a:t>
            </a:r>
          </a:p>
        </p:txBody>
      </p:sp>
      <p:pic>
        <p:nvPicPr>
          <p:cNvPr id="3074" name="Picture 2" descr="undefined">
            <a:extLst>
              <a:ext uri="{FF2B5EF4-FFF2-40B4-BE49-F238E27FC236}">
                <a16:creationId xmlns:a16="http://schemas.microsoft.com/office/drawing/2014/main" id="{8053BB21-30F2-A631-8897-1E5428EE45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880"/>
          <a:stretch/>
        </p:blipFill>
        <p:spPr bwMode="auto">
          <a:xfrm>
            <a:off x="355600" y="2867439"/>
            <a:ext cx="2944344" cy="257292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002FF535-6609-6255-D996-CB1705CB962C}"/>
              </a:ext>
            </a:extLst>
          </p:cNvPr>
          <p:cNvSpPr txBox="1">
            <a:spLocks/>
          </p:cNvSpPr>
          <p:nvPr/>
        </p:nvSpPr>
        <p:spPr>
          <a:xfrm>
            <a:off x="355600" y="1417639"/>
            <a:ext cx="5613400" cy="647700"/>
          </a:xfrm>
          <a:prstGeom prst="round2SameRect">
            <a:avLst>
              <a:gd name="adj1" fmla="val 25372"/>
              <a:gd name="adj2" fmla="val 0"/>
            </a:avLst>
          </a:prstGeom>
          <a:solidFill>
            <a:schemeClr val="accent2"/>
          </a:solidFill>
        </p:spPr>
        <p:txBody>
          <a:bodyPr vert="horz" lIns="91440" tIns="45720" rIns="91440" bIns="91440" rtlCol="0" anchor="ctr">
            <a:normAutofit/>
          </a:bodyPr>
          <a:lstStyle>
            <a:lvl1pPr marL="0" indent="0" algn="ctr" defTabSz="914400" rtl="0" eaLnBrk="1" latinLnBrk="0" hangingPunct="1">
              <a:lnSpc>
                <a:spcPct val="150000"/>
              </a:lnSpc>
              <a:spcBef>
                <a:spcPts val="1000"/>
              </a:spcBef>
              <a:buClr>
                <a:schemeClr val="accent3"/>
              </a:buClr>
              <a:buFont typeface="Wingdings" panose="05000000000000000000" pitchFamily="2" charset="2"/>
              <a:buNone/>
              <a:defRPr sz="2000" kern="1200" spc="50">
                <a:solidFill>
                  <a:schemeClr val="bg1"/>
                </a:solidFill>
                <a:latin typeface="Futura PT Bold" panose="020B0902020204020203" pitchFamily="34" charset="0"/>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utura PT Bold"/>
                <a:cs typeface="Arial"/>
              </a:rPr>
              <a:t>Sample Circuit Diagrams</a:t>
            </a:r>
            <a:endParaRPr lang="en-US" dirty="0"/>
          </a:p>
        </p:txBody>
      </p:sp>
      <p:pic>
        <p:nvPicPr>
          <p:cNvPr id="5" name="Picture 2" descr="undefined">
            <a:extLst>
              <a:ext uri="{FF2B5EF4-FFF2-40B4-BE49-F238E27FC236}">
                <a16:creationId xmlns:a16="http://schemas.microsoft.com/office/drawing/2014/main" id="{71034856-120E-AB37-0B15-370572214C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814"/>
          <a:stretch/>
        </p:blipFill>
        <p:spPr bwMode="auto">
          <a:xfrm>
            <a:off x="3151656" y="3375628"/>
            <a:ext cx="2944344" cy="155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2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97FB-8BFA-79AF-4907-6E18376683AA}"/>
              </a:ext>
            </a:extLst>
          </p:cNvPr>
          <p:cNvSpPr>
            <a:spLocks noGrp="1"/>
          </p:cNvSpPr>
          <p:nvPr>
            <p:ph type="title"/>
          </p:nvPr>
        </p:nvSpPr>
        <p:spPr/>
        <p:txBody>
          <a:bodyPr/>
          <a:lstStyle/>
          <a:p>
            <a:r>
              <a:rPr lang="en-US" dirty="0"/>
              <a:t>Symbols</a:t>
            </a:r>
          </a:p>
        </p:txBody>
      </p:sp>
      <p:pic>
        <p:nvPicPr>
          <p:cNvPr id="7" name="Content Placeholder 6" descr="A group of electrical symbols&#10;&#10;Description automatically generated">
            <a:extLst>
              <a:ext uri="{FF2B5EF4-FFF2-40B4-BE49-F238E27FC236}">
                <a16:creationId xmlns:a16="http://schemas.microsoft.com/office/drawing/2014/main" id="{5719B78A-7326-37C7-C917-3D12411458B6}"/>
              </a:ext>
            </a:extLst>
          </p:cNvPr>
          <p:cNvPicPr>
            <a:picLocks noGrp="1" noChangeAspect="1"/>
          </p:cNvPicPr>
          <p:nvPr>
            <p:ph idx="1"/>
          </p:nvPr>
        </p:nvPicPr>
        <p:blipFill>
          <a:blip r:embed="rId3"/>
          <a:stretch>
            <a:fillRect/>
          </a:stretch>
        </p:blipFill>
        <p:spPr>
          <a:xfrm>
            <a:off x="2824323" y="1685925"/>
            <a:ext cx="6543353" cy="4040191"/>
          </a:xfrm>
        </p:spPr>
      </p:pic>
      <p:sp>
        <p:nvSpPr>
          <p:cNvPr id="3" name="TextBox 2">
            <a:extLst>
              <a:ext uri="{FF2B5EF4-FFF2-40B4-BE49-F238E27FC236}">
                <a16:creationId xmlns:a16="http://schemas.microsoft.com/office/drawing/2014/main" id="{D7511F58-8811-46EB-2D90-B5832FC1367F}"/>
              </a:ext>
            </a:extLst>
          </p:cNvPr>
          <p:cNvSpPr txBox="1"/>
          <p:nvPr/>
        </p:nvSpPr>
        <p:spPr>
          <a:xfrm>
            <a:off x="4729975" y="2955072"/>
            <a:ext cx="808463" cy="37170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F8003788-E052-153E-BA01-932909947394}"/>
              </a:ext>
            </a:extLst>
          </p:cNvPr>
          <p:cNvSpPr txBox="1"/>
          <p:nvPr/>
        </p:nvSpPr>
        <p:spPr>
          <a:xfrm>
            <a:off x="4674219" y="3001536"/>
            <a:ext cx="1421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Connected</a:t>
            </a:r>
          </a:p>
        </p:txBody>
      </p:sp>
    </p:spTree>
    <p:extLst>
      <p:ext uri="{BB962C8B-B14F-4D97-AF65-F5344CB8AC3E}">
        <p14:creationId xmlns:p14="http://schemas.microsoft.com/office/powerpoint/2010/main" val="1659615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E83C-7879-A0A2-CC5E-30AC93096DF6}"/>
              </a:ext>
            </a:extLst>
          </p:cNvPr>
          <p:cNvSpPr>
            <a:spLocks noGrp="1"/>
          </p:cNvSpPr>
          <p:nvPr>
            <p:ph type="title"/>
          </p:nvPr>
        </p:nvSpPr>
        <p:spPr/>
        <p:txBody>
          <a:bodyPr/>
          <a:lstStyle/>
          <a:p>
            <a:r>
              <a:rPr lang="en-US" dirty="0"/>
              <a:t>Simple Circuit</a:t>
            </a:r>
          </a:p>
        </p:txBody>
      </p:sp>
      <p:pic>
        <p:nvPicPr>
          <p:cNvPr id="4" name="Content Placeholder 3" descr="Diagram of a car fuse box&#10;&#10;Description automatically generated">
            <a:extLst>
              <a:ext uri="{FF2B5EF4-FFF2-40B4-BE49-F238E27FC236}">
                <a16:creationId xmlns:a16="http://schemas.microsoft.com/office/drawing/2014/main" id="{21111940-8C72-8701-0D91-741D19ADC7F6}"/>
              </a:ext>
            </a:extLst>
          </p:cNvPr>
          <p:cNvPicPr>
            <a:picLocks noGrp="1" noChangeAspect="1"/>
          </p:cNvPicPr>
          <p:nvPr>
            <p:ph idx="1"/>
          </p:nvPr>
        </p:nvPicPr>
        <p:blipFill>
          <a:blip r:embed="rId2"/>
          <a:stretch>
            <a:fillRect/>
          </a:stretch>
        </p:blipFill>
        <p:spPr>
          <a:xfrm>
            <a:off x="1697468" y="1685925"/>
            <a:ext cx="8797063" cy="4040191"/>
          </a:xfrm>
        </p:spPr>
      </p:pic>
    </p:spTree>
    <p:extLst>
      <p:ext uri="{BB962C8B-B14F-4D97-AF65-F5344CB8AC3E}">
        <p14:creationId xmlns:p14="http://schemas.microsoft.com/office/powerpoint/2010/main" val="355381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A8BE-E071-2645-FC95-974E72358BC6}"/>
              </a:ext>
            </a:extLst>
          </p:cNvPr>
          <p:cNvSpPr>
            <a:spLocks noGrp="1"/>
          </p:cNvSpPr>
          <p:nvPr>
            <p:ph type="title"/>
          </p:nvPr>
        </p:nvSpPr>
        <p:spPr/>
        <p:txBody>
          <a:bodyPr/>
          <a:lstStyle/>
          <a:p>
            <a:r>
              <a:rPr lang="en-US" dirty="0"/>
              <a:t>Horn Wiring Diagram</a:t>
            </a:r>
          </a:p>
        </p:txBody>
      </p:sp>
      <p:pic>
        <p:nvPicPr>
          <p:cNvPr id="4" name="Content Placeholder 3" descr="Diagram of a horn wiring diagram&#10;&#10;Description automatically generated">
            <a:extLst>
              <a:ext uri="{FF2B5EF4-FFF2-40B4-BE49-F238E27FC236}">
                <a16:creationId xmlns:a16="http://schemas.microsoft.com/office/drawing/2014/main" id="{93AFBB81-9FFA-C136-DBDA-A947E26BB150}"/>
              </a:ext>
            </a:extLst>
          </p:cNvPr>
          <p:cNvPicPr>
            <a:picLocks noGrp="1" noChangeAspect="1"/>
          </p:cNvPicPr>
          <p:nvPr>
            <p:ph idx="1"/>
          </p:nvPr>
        </p:nvPicPr>
        <p:blipFill>
          <a:blip r:embed="rId2"/>
          <a:stretch>
            <a:fillRect/>
          </a:stretch>
        </p:blipFill>
        <p:spPr>
          <a:xfrm>
            <a:off x="3112539" y="1685925"/>
            <a:ext cx="5966921" cy="4040191"/>
          </a:xfrm>
        </p:spPr>
      </p:pic>
    </p:spTree>
    <p:extLst>
      <p:ext uri="{BB962C8B-B14F-4D97-AF65-F5344CB8AC3E}">
        <p14:creationId xmlns:p14="http://schemas.microsoft.com/office/powerpoint/2010/main" val="2625152681"/>
      </p:ext>
    </p:extLst>
  </p:cSld>
  <p:clrMapOvr>
    <a:masterClrMapping/>
  </p:clrMapOvr>
</p:sld>
</file>

<file path=ppt/theme/theme1.xml><?xml version="1.0" encoding="utf-8"?>
<a:theme xmlns:a="http://schemas.openxmlformats.org/drawingml/2006/main" name="Frosty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DC572EAF80E945A5D4EF0585CA5668" ma:contentTypeVersion="13" ma:contentTypeDescription="Create a new document." ma:contentTypeScope="" ma:versionID="8d25698303ed5e2fec74e4705f4eacdf">
  <xsd:schema xmlns:xsd="http://www.w3.org/2001/XMLSchema" xmlns:xs="http://www.w3.org/2001/XMLSchema" xmlns:p="http://schemas.microsoft.com/office/2006/metadata/properties" xmlns:ns2="13b2c2fb-8d97-4330-92ad-e01d15956ed0" xmlns:ns3="68ce929b-16c4-475e-b84c-6d13d472b3c3" targetNamespace="http://schemas.microsoft.com/office/2006/metadata/properties" ma:root="true" ma:fieldsID="bcc4373cc2af2f4765a5b90d6896cb01" ns2:_="" ns3:_="">
    <xsd:import namespace="13b2c2fb-8d97-4330-92ad-e01d15956ed0"/>
    <xsd:import namespace="68ce929b-16c4-475e-b84c-6d13d472b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b2c2fb-8d97-4330-92ad-e01d15956e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05918e60-5efa-4884-bb68-12c27e6acd2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8ce929b-16c4-475e-b84c-6d13d472b3c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b0d1a2f-998e-4b8c-baf8-6da626334f9d}" ma:internalName="TaxCatchAll" ma:showField="CatchAllData" ma:web="68ce929b-16c4-475e-b84c-6d13d472b3c3">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3b2c2fb-8d97-4330-92ad-e01d15956ed0">
      <Terms xmlns="http://schemas.microsoft.com/office/infopath/2007/PartnerControls"/>
    </lcf76f155ced4ddcb4097134ff3c332f>
    <TaxCatchAll xmlns="68ce929b-16c4-475e-b84c-6d13d472b3c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99772A-5D02-459F-BA1B-42EE7F5DA7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b2c2fb-8d97-4330-92ad-e01d15956ed0"/>
    <ds:schemaRef ds:uri="68ce929b-16c4-475e-b84c-6d13d472b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96F3BC-20DF-4A5C-81D5-B546D9D01463}">
  <ds:schemaRefs>
    <ds:schemaRef ds:uri="http://schemas.microsoft.com/office/2006/metadata/properties"/>
    <ds:schemaRef ds:uri="http://schemas.microsoft.com/office/infopath/2007/PartnerControls"/>
    <ds:schemaRef ds:uri="13b2c2fb-8d97-4330-92ad-e01d15956ed0"/>
    <ds:schemaRef ds:uri="68ce929b-16c4-475e-b84c-6d13d472b3c3"/>
  </ds:schemaRefs>
</ds:datastoreItem>
</file>

<file path=customXml/itemProps3.xml><?xml version="1.0" encoding="utf-8"?>
<ds:datastoreItem xmlns:ds="http://schemas.openxmlformats.org/officeDocument/2006/customXml" ds:itemID="{B1734951-7529-41C9-82D6-51CBE331D8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452</TotalTime>
  <Words>1391</Words>
  <Application>Microsoft Office PowerPoint</Application>
  <PresentationFormat>Widescreen</PresentationFormat>
  <Paragraphs>140</Paragraphs>
  <Slides>25</Slides>
  <Notes>16</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FrostyVTI</vt:lpstr>
      <vt:lpstr>Automotive Wiring </vt:lpstr>
      <vt:lpstr>Agenda</vt:lpstr>
      <vt:lpstr>01 –  DC Basics</vt:lpstr>
      <vt:lpstr>DC Basics</vt:lpstr>
      <vt:lpstr>02 – Circuit Diagrams</vt:lpstr>
      <vt:lpstr>Circuit Diagrams</vt:lpstr>
      <vt:lpstr>Symbols</vt:lpstr>
      <vt:lpstr>Simple Circuit</vt:lpstr>
      <vt:lpstr>Horn Wiring Diagram</vt:lpstr>
      <vt:lpstr>Basic Starter Circuit</vt:lpstr>
      <vt:lpstr>Control Module Starter Circuit</vt:lpstr>
      <vt:lpstr>03 – Power and Ground</vt:lpstr>
      <vt:lpstr>Power and Ground</vt:lpstr>
      <vt:lpstr>Power and Ground</vt:lpstr>
      <vt:lpstr>04 – Terminals: KL-15 and KL-30</vt:lpstr>
      <vt:lpstr>Terminals: KL15 and KL30</vt:lpstr>
      <vt:lpstr>KL15</vt:lpstr>
      <vt:lpstr>KL30</vt:lpstr>
      <vt:lpstr>Battery</vt:lpstr>
      <vt:lpstr>Terminal 31</vt:lpstr>
      <vt:lpstr>Terminal 31</vt:lpstr>
      <vt:lpstr>Terminal 30B (Previously named: 30g)</vt:lpstr>
      <vt:lpstr>Terminal 30F (Previously named: 30g_f)</vt:lpstr>
      <vt:lpstr>Terminal 15 &amp; 15 N</vt:lpstr>
      <vt:lpstr>BMW Fuse 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Rory Eiffe</cp:lastModifiedBy>
  <cp:revision>106</cp:revision>
  <dcterms:created xsi:type="dcterms:W3CDTF">2023-10-03T10:47:37Z</dcterms:created>
  <dcterms:modified xsi:type="dcterms:W3CDTF">2024-05-09T05:22:55Z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0x01010044DC572EAF80E945A5D4EF0585CA5668</vt:lpwstr>
  </property>
</Properties>
</file>